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6"/>
  </p:notesMasterIdLst>
  <p:sldIdLst>
    <p:sldId id="256" r:id="rId2"/>
    <p:sldId id="284" r:id="rId3"/>
    <p:sldId id="275" r:id="rId4"/>
    <p:sldId id="283" r:id="rId5"/>
    <p:sldId id="276" r:id="rId6"/>
    <p:sldId id="277" r:id="rId7"/>
    <p:sldId id="278" r:id="rId8"/>
    <p:sldId id="279" r:id="rId9"/>
    <p:sldId id="280" r:id="rId10"/>
    <p:sldId id="281" r:id="rId11"/>
    <p:sldId id="257" r:id="rId12"/>
    <p:sldId id="258" r:id="rId13"/>
    <p:sldId id="285" r:id="rId14"/>
    <p:sldId id="286" r:id="rId15"/>
    <p:sldId id="287" r:id="rId16"/>
    <p:sldId id="288" r:id="rId17"/>
    <p:sldId id="289" r:id="rId18"/>
    <p:sldId id="290" r:id="rId19"/>
    <p:sldId id="296" r:id="rId20"/>
    <p:sldId id="292" r:id="rId21"/>
    <p:sldId id="293" r:id="rId22"/>
    <p:sldId id="294" r:id="rId23"/>
    <p:sldId id="295" r:id="rId24"/>
    <p:sldId id="282" r:id="rId25"/>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8" autoAdjust="0"/>
    <p:restoredTop sz="94660"/>
  </p:normalViewPr>
  <p:slideViewPr>
    <p:cSldViewPr>
      <p:cViewPr>
        <p:scale>
          <a:sx n="100" d="100"/>
          <a:sy n="100" d="100"/>
        </p:scale>
        <p:origin x="-1266"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973326-D908-43FC-A93A-4302C324B526}" type="datetimeFigureOut">
              <a:rPr lang="bg-BG" smtClean="0"/>
              <a:pPr/>
              <a:t>17.2.2011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1C529-DB77-45E1-A333-CD2DFC24FE3E}"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dirty="0" smtClean="0"/>
              <a:t>Идентифицирани са 15 групи технологии, които се асоциират с всяко едно от предизвикателствата</a:t>
            </a:r>
            <a:endParaRPr lang="bg-BG" dirty="0"/>
          </a:p>
        </p:txBody>
      </p:sp>
      <p:sp>
        <p:nvSpPr>
          <p:cNvPr id="4" name="Slide Number Placeholder 3"/>
          <p:cNvSpPr>
            <a:spLocks noGrp="1"/>
          </p:cNvSpPr>
          <p:nvPr>
            <p:ph type="sldNum" sz="quarter" idx="10"/>
          </p:nvPr>
        </p:nvSpPr>
        <p:spPr/>
        <p:txBody>
          <a:bodyPr/>
          <a:lstStyle/>
          <a:p>
            <a:fld id="{BDB1C529-DB77-45E1-A333-CD2DFC24FE3E}" type="slidenum">
              <a:rPr lang="bg-BG" smtClean="0"/>
              <a:pPr/>
              <a:t>12</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90AB540-2247-475F-BBA2-D442CF459602}" type="slidenum">
              <a:rPr lang="bg-BG" smtClean="0"/>
              <a:pPr/>
              <a:t>‹#›</a:t>
            </a:fld>
            <a:endParaRPr lang="bg-BG"/>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90AB540-2247-475F-BBA2-D442CF459602}"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5" name="Footer Placeholder 4"/>
          <p:cNvSpPr>
            <a:spLocks noGrp="1"/>
          </p:cNvSpPr>
          <p:nvPr>
            <p:ph type="ftr" sz="quarter" idx="11"/>
          </p:nvPr>
        </p:nvSpPr>
        <p:spPr>
          <a:xfrm>
            <a:off x="2640597" y="6377459"/>
            <a:ext cx="3836404" cy="365125"/>
          </a:xfrm>
        </p:spPr>
        <p:txBody>
          <a:bodyPr/>
          <a:lstStyle/>
          <a:p>
            <a:endParaRPr lang="bg-BG"/>
          </a:p>
        </p:txBody>
      </p:sp>
      <p:sp>
        <p:nvSpPr>
          <p:cNvPr id="6" name="Slide Number Placeholder 5"/>
          <p:cNvSpPr>
            <a:spLocks noGrp="1"/>
          </p:cNvSpPr>
          <p:nvPr>
            <p:ph type="sldNum" sz="quarter" idx="12"/>
          </p:nvPr>
        </p:nvSpPr>
        <p:spPr/>
        <p:txBody>
          <a:bodyPr/>
          <a:lstStyle/>
          <a:p>
            <a:fld id="{D90AB540-2247-475F-BBA2-D442CF459602}"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68126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90AB540-2247-475F-BBA2-D442CF459602}"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90AB540-2247-475F-BBA2-D442CF459602}" type="slidenum">
              <a:rPr lang="bg-BG" smtClean="0"/>
              <a:pPr/>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196752"/>
            <a:ext cx="4038600" cy="5201000"/>
          </a:xfrm>
        </p:spPr>
        <p:txBody>
          <a:bodyPr lIns="91440"/>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196752"/>
            <a:ext cx="4038600" cy="5201000"/>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90AB540-2247-475F-BBA2-D442CF459602}"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24744"/>
            <a:ext cx="4040188" cy="715355"/>
          </a:xfrm>
        </p:spPr>
        <p:txBody>
          <a:bodyPr lIns="146304" anchor="ctr">
            <a:normAutofit/>
          </a:bodyPr>
          <a:lstStyle>
            <a:lvl1pPr marL="0" indent="0">
              <a:buNone/>
              <a:defRPr sz="18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dirty="0" smtClean="0"/>
              <a:t>Click to edit Master text styles</a:t>
            </a:r>
          </a:p>
        </p:txBody>
      </p:sp>
      <p:sp>
        <p:nvSpPr>
          <p:cNvPr id="4" name="Content Placeholder 3"/>
          <p:cNvSpPr>
            <a:spLocks noGrp="1"/>
          </p:cNvSpPr>
          <p:nvPr>
            <p:ph sz="half" idx="2"/>
          </p:nvPr>
        </p:nvSpPr>
        <p:spPr>
          <a:xfrm>
            <a:off x="457200" y="1916832"/>
            <a:ext cx="4040188" cy="4483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Text Placeholder 4"/>
          <p:cNvSpPr>
            <a:spLocks noGrp="1"/>
          </p:cNvSpPr>
          <p:nvPr>
            <p:ph type="body" sz="quarter" idx="3"/>
          </p:nvPr>
        </p:nvSpPr>
        <p:spPr>
          <a:xfrm>
            <a:off x="4645025" y="1124744"/>
            <a:ext cx="4041775" cy="715355"/>
          </a:xfrm>
        </p:spPr>
        <p:txBody>
          <a:bodyPr lIns="146304" anchor="ctr">
            <a:normAutofit/>
          </a:bodyPr>
          <a:lstStyle>
            <a:lvl1pPr marL="0" indent="0">
              <a:buNone/>
              <a:defRPr sz="18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dirty="0" smtClean="0"/>
              <a:t>Click to edit Master text styles</a:t>
            </a:r>
          </a:p>
        </p:txBody>
      </p:sp>
      <p:sp>
        <p:nvSpPr>
          <p:cNvPr id="6" name="Content Placeholder 5"/>
          <p:cNvSpPr>
            <a:spLocks noGrp="1"/>
          </p:cNvSpPr>
          <p:nvPr>
            <p:ph sz="quarter" idx="4"/>
          </p:nvPr>
        </p:nvSpPr>
        <p:spPr>
          <a:xfrm>
            <a:off x="4645025" y="1916832"/>
            <a:ext cx="4041775" cy="4483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90AB540-2247-475F-BBA2-D442CF459602}"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90AB540-2247-475F-BBA2-D442CF459602}"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90AB540-2247-475F-BBA2-D442CF459602}"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EF576D-EDD1-4581-8ED7-0B8C84FAFB05}" type="datetimeFigureOut">
              <a:rPr lang="bg-BG" smtClean="0"/>
              <a:pPr/>
              <a:t>17.2.2011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90AB540-2247-475F-BBA2-D442CF459602}" type="slidenum">
              <a:rPr lang="bg-BG" smtClean="0"/>
              <a:pPr/>
              <a:t>‹#›</a:t>
            </a:fld>
            <a:endParaRPr lang="bg-BG"/>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681264"/>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484784"/>
            <a:ext cx="2468880" cy="51845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dirty="0"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0EF576D-EDD1-4581-8ED7-0B8C84FAFB05}" type="datetimeFigureOut">
              <a:rPr lang="bg-BG" smtClean="0"/>
              <a:pPr/>
              <a:t>17.2.2011 г.</a:t>
            </a:fld>
            <a:endParaRPr lang="bg-BG"/>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bg-BG"/>
          </a:p>
        </p:txBody>
      </p:sp>
      <p:sp>
        <p:nvSpPr>
          <p:cNvPr id="7" name="Slide Number Placeholder 6"/>
          <p:cNvSpPr>
            <a:spLocks noGrp="1"/>
          </p:cNvSpPr>
          <p:nvPr>
            <p:ph type="sldNum" sz="quarter" idx="12"/>
          </p:nvPr>
        </p:nvSpPr>
        <p:spPr>
          <a:xfrm>
            <a:off x="8339328" y="1170432"/>
            <a:ext cx="733864" cy="201168"/>
          </a:xfrm>
        </p:spPr>
        <p:txBody>
          <a:bodyPr/>
          <a:lstStyle/>
          <a:p>
            <a:fld id="{D90AB540-2247-475F-BBA2-D442CF459602}" type="slidenum">
              <a:rPr lang="bg-BG" smtClean="0"/>
              <a:pPr/>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07016"/>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980727"/>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68431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124745"/>
            <a:ext cx="8229600" cy="5276056"/>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0EF576D-EDD1-4581-8ED7-0B8C84FAFB05}" type="datetimeFigureOut">
              <a:rPr lang="bg-BG" smtClean="0"/>
              <a:pPr/>
              <a:t>17.2.2011 г.</a:t>
            </a:fld>
            <a:endParaRPr lang="bg-BG"/>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bg-BG"/>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90AB540-2247-475F-BBA2-D442CF459602}"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24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0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18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16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14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ifm.eng.cam.ac.uk/ctm/publications/tpl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g-BG" dirty="0" smtClean="0"/>
              <a:t>Испания, Словения и Холандия</a:t>
            </a:r>
            <a:endParaRPr lang="bg-BG" dirty="0"/>
          </a:p>
        </p:txBody>
      </p:sp>
      <p:sp>
        <p:nvSpPr>
          <p:cNvPr id="3" name="Subtitle 2"/>
          <p:cNvSpPr>
            <a:spLocks noGrp="1"/>
          </p:cNvSpPr>
          <p:nvPr>
            <p:ph type="subTitle" idx="1"/>
          </p:nvPr>
        </p:nvSpPr>
        <p:spPr/>
        <p:txBody>
          <a:bodyPr/>
          <a:lstStyle/>
          <a:p>
            <a:r>
              <a:rPr lang="bg-BG" dirty="0" smtClean="0"/>
              <a:t>СТРАТЕГИЧЕСКИ ПЛАН ЗА НАУЧНИ ИЗСЛЕДВАНИЯ</a:t>
            </a:r>
            <a:endParaRPr lang="bg-B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Технологично ориентирани групи</a:t>
            </a:r>
            <a:endParaRPr lang="bg-BG" dirty="0"/>
          </a:p>
        </p:txBody>
      </p:sp>
      <p:sp>
        <p:nvSpPr>
          <p:cNvPr id="3" name="Content Placeholder 2"/>
          <p:cNvSpPr>
            <a:spLocks noGrp="1"/>
          </p:cNvSpPr>
          <p:nvPr>
            <p:ph idx="1"/>
          </p:nvPr>
        </p:nvSpPr>
        <p:spPr/>
        <p:txBody>
          <a:bodyPr>
            <a:normAutofit fontScale="62500" lnSpcReduction="20000"/>
          </a:bodyPr>
          <a:lstStyle/>
          <a:p>
            <a:r>
              <a:rPr lang="bg-BG" b="1" dirty="0" smtClean="0">
                <a:solidFill>
                  <a:schemeClr val="accent1"/>
                </a:solidFill>
              </a:rPr>
              <a:t>Уеб еволюция</a:t>
            </a:r>
          </a:p>
          <a:p>
            <a:pPr lvl="1"/>
            <a:r>
              <a:rPr lang="en-US" dirty="0" smtClean="0"/>
              <a:t>Web 3.0, RDF, XML, </a:t>
            </a:r>
            <a:r>
              <a:rPr lang="en-US" dirty="0" err="1" smtClean="0"/>
              <a:t>WebOS</a:t>
            </a:r>
            <a:r>
              <a:rPr lang="en-US" dirty="0" smtClean="0"/>
              <a:t>, </a:t>
            </a:r>
            <a:r>
              <a:rPr lang="bg-BG" dirty="0" smtClean="0"/>
              <a:t>онтологии, семантичен уеб, </a:t>
            </a:r>
            <a:r>
              <a:rPr lang="bg-BG" dirty="0" err="1" smtClean="0"/>
              <a:t>уеб</a:t>
            </a:r>
            <a:r>
              <a:rPr lang="bg-BG" dirty="0" smtClean="0"/>
              <a:t> портали, автоматизирани информационни източници, обработка на естествен език, многоезичие, достъпност , мултимедийна семантика и др.</a:t>
            </a:r>
          </a:p>
          <a:p>
            <a:r>
              <a:rPr lang="en-US" b="1" dirty="0" smtClean="0">
                <a:solidFill>
                  <a:schemeClr val="accent1"/>
                </a:solidFill>
              </a:rPr>
              <a:t>Green IT</a:t>
            </a:r>
            <a:endParaRPr lang="bg-BG" b="1" dirty="0" smtClean="0">
              <a:solidFill>
                <a:schemeClr val="accent1"/>
              </a:solidFill>
            </a:endParaRPr>
          </a:p>
          <a:p>
            <a:pPr lvl="1"/>
            <a:r>
              <a:rPr lang="bg-BG" dirty="0" smtClean="0"/>
              <a:t>Виртуализация</a:t>
            </a:r>
            <a:r>
              <a:rPr lang="es-ES" dirty="0" smtClean="0"/>
              <a:t>, </a:t>
            </a:r>
            <a:r>
              <a:rPr lang="es-ES" dirty="0" err="1" smtClean="0"/>
              <a:t>Utility</a:t>
            </a:r>
            <a:r>
              <a:rPr lang="es-ES" dirty="0" smtClean="0"/>
              <a:t> Computing</a:t>
            </a:r>
            <a:endParaRPr lang="en-US" dirty="0" smtClean="0"/>
          </a:p>
          <a:p>
            <a:r>
              <a:rPr lang="bg-BG" dirty="0" smtClean="0"/>
              <a:t>Ориентирани към услуги инфраструктури</a:t>
            </a:r>
          </a:p>
          <a:p>
            <a:pPr lvl="1"/>
            <a:r>
              <a:rPr lang="bg-BG" dirty="0" smtClean="0"/>
              <a:t>Дефиниране и изпълнение на работни процеси, </a:t>
            </a:r>
            <a:r>
              <a:rPr lang="en-US" dirty="0" smtClean="0"/>
              <a:t>SAGA </a:t>
            </a:r>
            <a:r>
              <a:rPr lang="bg-BG" dirty="0" smtClean="0"/>
              <a:t>и </a:t>
            </a:r>
            <a:r>
              <a:rPr lang="en-US" dirty="0" smtClean="0"/>
              <a:t>DRMAA</a:t>
            </a:r>
            <a:r>
              <a:rPr lang="bg-BG" dirty="0" smtClean="0"/>
              <a:t> стандарти</a:t>
            </a:r>
            <a:r>
              <a:rPr lang="en-US" dirty="0" smtClean="0"/>
              <a:t>, </a:t>
            </a:r>
            <a:r>
              <a:rPr lang="bg-BG" dirty="0" smtClean="0"/>
              <a:t>инструменти за поддръжка, </a:t>
            </a:r>
            <a:r>
              <a:rPr lang="en-US" dirty="0" smtClean="0"/>
              <a:t>OGSA, </a:t>
            </a:r>
            <a:r>
              <a:rPr lang="bg-BG" dirty="0" smtClean="0"/>
              <a:t>виртуализация на инфраструктурата, осигуряване на защита на данните, </a:t>
            </a:r>
            <a:r>
              <a:rPr lang="en-US" dirty="0" smtClean="0"/>
              <a:t>SLA</a:t>
            </a:r>
            <a:r>
              <a:rPr lang="bg-BG" dirty="0" smtClean="0"/>
              <a:t>, прозрачен достъп до услуги и др.</a:t>
            </a:r>
          </a:p>
          <a:p>
            <a:r>
              <a:rPr lang="bg-BG" b="1" dirty="0" smtClean="0">
                <a:solidFill>
                  <a:schemeClr val="accent1"/>
                </a:solidFill>
              </a:rPr>
              <a:t>Софтуерно инженерство</a:t>
            </a:r>
          </a:p>
          <a:p>
            <a:pPr lvl="1"/>
            <a:r>
              <a:rPr lang="ru-RU" dirty="0" smtClean="0"/>
              <a:t>Анализ на изискванията, производителност, езици за моделиране , реинженеринг и повторна употреба, системи от системи, моделиране, адаптиране, внедряване и мониторинг на процеси, жизнен цикъл и др.</a:t>
            </a:r>
            <a:endParaRPr lang="bg-BG" dirty="0" smtClean="0"/>
          </a:p>
          <a:p>
            <a:r>
              <a:rPr lang="bg-BG" b="1" dirty="0" err="1" smtClean="0">
                <a:solidFill>
                  <a:schemeClr val="accent1"/>
                </a:solidFill>
              </a:rPr>
              <a:t>Мултимодални</a:t>
            </a:r>
            <a:r>
              <a:rPr lang="bg-BG" b="1" dirty="0" smtClean="0">
                <a:solidFill>
                  <a:schemeClr val="accent1"/>
                </a:solidFill>
              </a:rPr>
              <a:t> интерфейси и интелигентни среди</a:t>
            </a:r>
          </a:p>
          <a:p>
            <a:pPr lvl="1"/>
            <a:r>
              <a:rPr lang="ru-RU" dirty="0" smtClean="0"/>
              <a:t>Интерфейси човек-машина, интелигентни среди, контекстни интерфейс, стратегии за обучение и др.</a:t>
            </a:r>
            <a:endParaRPr lang="bg-BG" dirty="0" smtClean="0"/>
          </a:p>
          <a:p>
            <a:r>
              <a:rPr lang="bg-BG" b="1" dirty="0" smtClean="0">
                <a:solidFill>
                  <a:schemeClr val="accent1"/>
                </a:solidFill>
              </a:rPr>
              <a:t>Бъдещият Интернет</a:t>
            </a:r>
          </a:p>
          <a:p>
            <a:pPr lvl="1"/>
            <a:r>
              <a:rPr lang="bg-BG" dirty="0" smtClean="0"/>
              <a:t>Интернет мрежи, Интернет услуги, мултимедия и др.</a:t>
            </a:r>
          </a:p>
          <a:p>
            <a:r>
              <a:rPr lang="bg-BG" b="1" dirty="0" smtClean="0">
                <a:solidFill>
                  <a:schemeClr val="accent1"/>
                </a:solidFill>
              </a:rPr>
              <a:t>Софтуер с отворен код</a:t>
            </a:r>
          </a:p>
          <a:p>
            <a:pPr lvl="1"/>
            <a:r>
              <a:rPr lang="bg-BG" dirty="0" smtClean="0"/>
              <a:t>Документация, качеството, методи, средства и др.</a:t>
            </a:r>
          </a:p>
          <a:p>
            <a:r>
              <a:rPr lang="bg-BG" dirty="0" smtClean="0"/>
              <a:t>Качество на софтуера</a:t>
            </a:r>
          </a:p>
          <a:p>
            <a:pPr lvl="1"/>
            <a:r>
              <a:rPr lang="ru-RU" dirty="0" smtClean="0"/>
              <a:t>Качество, валидация, верификация, проследяване и проверка на изискванията, системни проверки и одити на софтуерни процеси и др.</a:t>
            </a:r>
            <a:endParaRPr lang="bg-BG" dirty="0" smtClean="0"/>
          </a:p>
          <a:p>
            <a:r>
              <a:rPr lang="bg-BG" b="1" dirty="0" smtClean="0">
                <a:solidFill>
                  <a:schemeClr val="accent1"/>
                </a:solidFill>
              </a:rPr>
              <a:t>Ориентирани към услуги архитектури</a:t>
            </a:r>
          </a:p>
          <a:p>
            <a:pPr lvl="1"/>
            <a:r>
              <a:rPr lang="en-US" dirty="0" smtClean="0"/>
              <a:t>SOA, SOAP, WSDL, SAWSDL, WS-Policy, WS-Addressing, WS-Security, WSRF, WSMX, WSMO, OWL-S, RDF, SKOS, Dublin Core, </a:t>
            </a:r>
            <a:r>
              <a:rPr lang="en-US" dirty="0" err="1" smtClean="0"/>
              <a:t>RDFa</a:t>
            </a:r>
            <a:r>
              <a:rPr lang="en-US" dirty="0" smtClean="0"/>
              <a:t>, GRDDL, RSS, SPARQL, Pellet, Racer, Flora2 , KAON, RIF, BPEL4WS, WS-BPEL</a:t>
            </a:r>
            <a:r>
              <a:rPr lang="bg-BG" dirty="0" smtClean="0"/>
              <a:t> и др.</a:t>
            </a:r>
          </a:p>
          <a:p>
            <a:endParaRPr lang="bg-B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Предизвикателства</a:t>
            </a:r>
            <a:endParaRPr lang="bg-BG" dirty="0"/>
          </a:p>
        </p:txBody>
      </p:sp>
      <p:sp>
        <p:nvSpPr>
          <p:cNvPr id="3" name="Content Placeholder 2"/>
          <p:cNvSpPr>
            <a:spLocks noGrp="1"/>
          </p:cNvSpPr>
          <p:nvPr>
            <p:ph idx="1"/>
          </p:nvPr>
        </p:nvSpPr>
        <p:spPr/>
        <p:txBody>
          <a:bodyPr>
            <a:normAutofit fontScale="92500"/>
          </a:bodyPr>
          <a:lstStyle/>
          <a:p>
            <a:r>
              <a:rPr lang="bg-BG" dirty="0" smtClean="0"/>
              <a:t>Информационни технологии и комуникации в областта на възобновяемите енергийни източници</a:t>
            </a:r>
          </a:p>
          <a:p>
            <a:r>
              <a:rPr lang="ru-RU" dirty="0" smtClean="0"/>
              <a:t>ИКТ подкрепа за преобразуване и адаптиране на строителството за нуждите на испанския пазар</a:t>
            </a:r>
          </a:p>
          <a:p>
            <a:r>
              <a:rPr lang="ru-RU" dirty="0" smtClean="0"/>
              <a:t>Разширеното използване на ИКТ и конкурентоспособността в сектора на испанския туризъм</a:t>
            </a:r>
          </a:p>
          <a:p>
            <a:r>
              <a:rPr lang="ru-RU" dirty="0" smtClean="0"/>
              <a:t>Увеличаване на модернизацията в държавната администрация</a:t>
            </a:r>
          </a:p>
          <a:p>
            <a:r>
              <a:rPr lang="ru-RU" dirty="0" smtClean="0"/>
              <a:t>Подобряване на ефективността на испанската система на здравеопазването и асоцииране на гражданите към ИКТ</a:t>
            </a:r>
          </a:p>
          <a:p>
            <a:r>
              <a:rPr lang="ru-RU" dirty="0" smtClean="0"/>
              <a:t>Осигуряване на равни възможности за достъп на всички граждани, бизнеси и управление до новото цифрово общество около Интернет</a:t>
            </a:r>
          </a:p>
          <a:p>
            <a:r>
              <a:rPr lang="ru-RU" dirty="0" smtClean="0"/>
              <a:t>Прилагане на ИКТ с цел осигуряване на интеграция в логистиката (доставка, съхранение, транспорт и търговия)</a:t>
            </a:r>
            <a:endParaRPr lang="bg-B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Класификация на технологиите</a:t>
            </a:r>
            <a:endParaRPr lang="bg-BG" dirty="0"/>
          </a:p>
        </p:txBody>
      </p:sp>
      <p:sp>
        <p:nvSpPr>
          <p:cNvPr id="3" name="Content Placeholder 2"/>
          <p:cNvSpPr>
            <a:spLocks noGrp="1"/>
          </p:cNvSpPr>
          <p:nvPr>
            <p:ph idx="1"/>
          </p:nvPr>
        </p:nvSpPr>
        <p:spPr/>
        <p:txBody>
          <a:bodyPr>
            <a:normAutofit fontScale="92500" lnSpcReduction="10000"/>
          </a:bodyPr>
          <a:lstStyle/>
          <a:p>
            <a:r>
              <a:rPr lang="ru-RU" dirty="0" smtClean="0"/>
              <a:t>Адаптиране (</a:t>
            </a:r>
            <a:r>
              <a:rPr lang="en-US" dirty="0" smtClean="0"/>
              <a:t>Adaptation</a:t>
            </a:r>
            <a:r>
              <a:rPr lang="ru-RU" dirty="0" smtClean="0"/>
              <a:t>)</a:t>
            </a:r>
          </a:p>
          <a:p>
            <a:r>
              <a:rPr lang="ru-RU" dirty="0" smtClean="0"/>
              <a:t>Бъдещият интернет</a:t>
            </a:r>
            <a:r>
              <a:rPr lang="en-US" dirty="0" smtClean="0"/>
              <a:t> (Future Internet)</a:t>
            </a:r>
            <a:endParaRPr lang="ru-RU" dirty="0" smtClean="0"/>
          </a:p>
          <a:p>
            <a:r>
              <a:rPr lang="ru-RU" dirty="0" smtClean="0"/>
              <a:t>3D</a:t>
            </a:r>
          </a:p>
          <a:p>
            <a:r>
              <a:rPr lang="ru-RU" dirty="0" smtClean="0"/>
              <a:t>Семантика</a:t>
            </a:r>
            <a:r>
              <a:rPr lang="en-US" dirty="0" smtClean="0"/>
              <a:t> (Semantic)</a:t>
            </a:r>
            <a:endParaRPr lang="ru-RU" dirty="0" smtClean="0"/>
          </a:p>
          <a:p>
            <a:r>
              <a:rPr lang="bg-BG" dirty="0" smtClean="0"/>
              <a:t>“Облачни</a:t>
            </a:r>
            <a:r>
              <a:rPr lang="en-US" dirty="0" smtClean="0"/>
              <a:t>”</a:t>
            </a:r>
            <a:r>
              <a:rPr lang="bg-BG" dirty="0" smtClean="0"/>
              <a:t> изчисления </a:t>
            </a:r>
            <a:r>
              <a:rPr lang="en-US" dirty="0" smtClean="0"/>
              <a:t>(</a:t>
            </a:r>
            <a:r>
              <a:rPr lang="ru-RU" dirty="0" smtClean="0"/>
              <a:t>Cloud Computing</a:t>
            </a:r>
            <a:r>
              <a:rPr lang="en-US" dirty="0" smtClean="0"/>
              <a:t>)</a:t>
            </a:r>
            <a:endParaRPr lang="ru-RU" dirty="0" smtClean="0"/>
          </a:p>
          <a:p>
            <a:r>
              <a:rPr lang="ru-RU" dirty="0" smtClean="0"/>
              <a:t>Оперативна съвместимост</a:t>
            </a:r>
            <a:r>
              <a:rPr lang="en-US" dirty="0" smtClean="0"/>
              <a:t> (Interoperability)</a:t>
            </a:r>
            <a:endParaRPr lang="ru-RU" dirty="0" smtClean="0"/>
          </a:p>
          <a:p>
            <a:r>
              <a:rPr lang="ru-RU" dirty="0" smtClean="0"/>
              <a:t>Социално-икономически аспекти</a:t>
            </a:r>
            <a:r>
              <a:rPr lang="en-US" dirty="0" smtClean="0"/>
              <a:t> (Socio-economic aspects)</a:t>
            </a:r>
            <a:endParaRPr lang="ru-RU" dirty="0" smtClean="0"/>
          </a:p>
          <a:p>
            <a:r>
              <a:rPr lang="bg-BG" dirty="0" smtClean="0"/>
              <a:t>Цифрова </a:t>
            </a:r>
            <a:r>
              <a:rPr lang="ru-RU" dirty="0" smtClean="0"/>
              <a:t>бизнес мрежа (</a:t>
            </a:r>
            <a:r>
              <a:rPr lang="en-US" dirty="0" smtClean="0"/>
              <a:t>Digital business network</a:t>
            </a:r>
            <a:r>
              <a:rPr lang="ru-RU" dirty="0" smtClean="0"/>
              <a:t>)</a:t>
            </a:r>
          </a:p>
          <a:p>
            <a:r>
              <a:rPr lang="ru-RU" dirty="0" smtClean="0"/>
              <a:t>Разработка на софтуер с висока продуктивност</a:t>
            </a:r>
          </a:p>
          <a:p>
            <a:r>
              <a:rPr lang="ru-RU" dirty="0" smtClean="0"/>
              <a:t>Качество на софтуера (</a:t>
            </a:r>
            <a:r>
              <a:rPr lang="en-US" dirty="0" smtClean="0"/>
              <a:t>Software Quality</a:t>
            </a:r>
            <a:r>
              <a:rPr lang="ru-RU" dirty="0" smtClean="0"/>
              <a:t>)</a:t>
            </a:r>
          </a:p>
          <a:p>
            <a:r>
              <a:rPr lang="ru-RU" dirty="0" smtClean="0"/>
              <a:t>Удобство за ползване (</a:t>
            </a:r>
            <a:r>
              <a:rPr lang="en-US" dirty="0" smtClean="0"/>
              <a:t>Usability</a:t>
            </a:r>
            <a:r>
              <a:rPr lang="ru-RU" dirty="0" smtClean="0"/>
              <a:t>)</a:t>
            </a:r>
          </a:p>
          <a:p>
            <a:r>
              <a:rPr lang="ru-RU" dirty="0" smtClean="0"/>
              <a:t>Сигурност</a:t>
            </a:r>
            <a:r>
              <a:rPr lang="en-US" dirty="0" smtClean="0"/>
              <a:t> (Security)</a:t>
            </a:r>
            <a:endParaRPr lang="ru-RU" dirty="0" smtClean="0"/>
          </a:p>
          <a:p>
            <a:r>
              <a:rPr lang="bg-BG" dirty="0" smtClean="0"/>
              <a:t>Персонализация </a:t>
            </a:r>
            <a:r>
              <a:rPr lang="ru-RU" dirty="0" smtClean="0"/>
              <a:t>(</a:t>
            </a:r>
            <a:r>
              <a:rPr lang="en-US" dirty="0" smtClean="0"/>
              <a:t>Personalization</a:t>
            </a:r>
            <a:r>
              <a:rPr lang="ru-RU" dirty="0" smtClean="0"/>
              <a:t>)</a:t>
            </a:r>
          </a:p>
          <a:p>
            <a:r>
              <a:rPr lang="ru-RU" dirty="0" smtClean="0"/>
              <a:t>Управление на услугите по отношение на техния доставчик (</a:t>
            </a:r>
            <a:r>
              <a:rPr lang="en-US" dirty="0" smtClean="0"/>
              <a:t>Service management</a:t>
            </a:r>
            <a:r>
              <a:rPr lang="ru-RU" dirty="0" smtClean="0"/>
              <a:t>)</a:t>
            </a:r>
          </a:p>
          <a:p>
            <a:r>
              <a:rPr lang="ru-RU" dirty="0" smtClean="0"/>
              <a:t>Потребителски услуги (</a:t>
            </a:r>
            <a:r>
              <a:rPr lang="en-US" dirty="0" smtClean="0"/>
              <a:t>Consumer services</a:t>
            </a:r>
            <a:r>
              <a:rPr lang="ru-RU" dirty="0" smtClean="0"/>
              <a:t>)</a:t>
            </a:r>
          </a:p>
          <a:p>
            <a:r>
              <a:rPr lang="bg-BG" dirty="0" smtClean="0"/>
              <a:t>Уеб еволюция </a:t>
            </a:r>
            <a:r>
              <a:rPr lang="ru-RU" dirty="0" smtClean="0"/>
              <a:t>(</a:t>
            </a:r>
            <a:r>
              <a:rPr lang="en-US" dirty="0" smtClean="0"/>
              <a:t>Web evolution </a:t>
            </a:r>
            <a:r>
              <a:rPr lang="ru-RU" dirty="0" smtClean="0"/>
              <a:t>)</a:t>
            </a:r>
            <a:endParaRPr lang="bg-B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Slovenian technology platform for software and services</a:t>
            </a:r>
            <a:endParaRPr lang="bg-BG" dirty="0"/>
          </a:p>
        </p:txBody>
      </p:sp>
      <p:sp>
        <p:nvSpPr>
          <p:cNvPr id="3" name="Text Placeholder 2"/>
          <p:cNvSpPr>
            <a:spLocks noGrp="1"/>
          </p:cNvSpPr>
          <p:nvPr>
            <p:ph type="body" idx="1"/>
          </p:nvPr>
        </p:nvSpPr>
        <p:spPr/>
        <p:txBody>
          <a:bodyPr/>
          <a:lstStyle/>
          <a:p>
            <a:r>
              <a:rPr lang="bg-BG" dirty="0" smtClean="0"/>
              <a:t>СТРАТЕГИЧЕСКИ </a:t>
            </a:r>
            <a:r>
              <a:rPr lang="bg-BG" dirty="0" smtClean="0"/>
              <a:t>ПЛАН ЗА НАУЧНИ </a:t>
            </a:r>
            <a:r>
              <a:rPr lang="bg-BG" dirty="0" smtClean="0"/>
              <a:t>ИЗСЛЕДВАНИЯ</a:t>
            </a:r>
          </a:p>
          <a:p>
            <a:r>
              <a:rPr lang="en-US" dirty="0" smtClean="0"/>
              <a:t>www.nessi-slovenia.com</a:t>
            </a:r>
            <a:endParaRPr lang="bg-BG"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Отправни точки</a:t>
            </a:r>
            <a:endParaRPr lang="bg-BG" dirty="0"/>
          </a:p>
        </p:txBody>
      </p:sp>
      <p:sp>
        <p:nvSpPr>
          <p:cNvPr id="3" name="Content Placeholder 2"/>
          <p:cNvSpPr>
            <a:spLocks noGrp="1"/>
          </p:cNvSpPr>
          <p:nvPr>
            <p:ph idx="1"/>
          </p:nvPr>
        </p:nvSpPr>
        <p:spPr/>
        <p:txBody>
          <a:bodyPr>
            <a:normAutofit lnSpcReduction="10000"/>
          </a:bodyPr>
          <a:lstStyle/>
          <a:p>
            <a:r>
              <a:rPr lang="ru-RU" dirty="0" smtClean="0"/>
              <a:t>Основни отправни точки за формулирането на стратегически план за научни изследвания и дефиниране на технологична платформа за софтуер и услуги (ТПСУ) са следните факти:</a:t>
            </a:r>
          </a:p>
          <a:p>
            <a:pPr lvl="1"/>
            <a:r>
              <a:rPr lang="ru-RU" dirty="0" smtClean="0"/>
              <a:t>Промяна в софтуерната индустрия и публичния сектор в резултат на глобализацията на технологичните иновации, при които основният акцент е върху прехода от монолитни приложения към композиции от услуги.</a:t>
            </a:r>
          </a:p>
          <a:p>
            <a:pPr lvl="1"/>
            <a:r>
              <a:rPr lang="ru-RU" dirty="0" smtClean="0"/>
              <a:t>Навлизане на технологиите с отворен код, което води до оформяне на нови екосистеми, предлагащи различни възможности, отворени стандарти, редуциращи риска при намалени разходи.</a:t>
            </a:r>
          </a:p>
          <a:p>
            <a:pPr lvl="1"/>
            <a:r>
              <a:rPr lang="ru-RU" dirty="0" smtClean="0"/>
              <a:t>Повишаване на грамотността на потребителите и техните нужди от постоянен достъп, персонализация, улеснено използване на приложенията при надежденост и сигурност на транзакциите върху разнообразни платформи от вградени системи до разпределени среди.</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Приложение на визията на </a:t>
            </a:r>
            <a:r>
              <a:rPr lang="en-US" dirty="0" smtClean="0"/>
              <a:t>NESSI</a:t>
            </a:r>
            <a:endParaRPr lang="bg-BG" dirty="0"/>
          </a:p>
        </p:txBody>
      </p:sp>
      <p:sp>
        <p:nvSpPr>
          <p:cNvPr id="3" name="Content Placeholder 2"/>
          <p:cNvSpPr>
            <a:spLocks noGrp="1"/>
          </p:cNvSpPr>
          <p:nvPr>
            <p:ph idx="1"/>
          </p:nvPr>
        </p:nvSpPr>
        <p:spPr>
          <a:xfrm>
            <a:off x="457200" y="1124745"/>
            <a:ext cx="8229600" cy="5112567"/>
          </a:xfrm>
        </p:spPr>
        <p:txBody>
          <a:bodyPr>
            <a:normAutofit/>
          </a:bodyPr>
          <a:lstStyle/>
          <a:p>
            <a:r>
              <a:rPr lang="bg-BG" dirty="0" smtClean="0"/>
              <a:t>Фокусът е върху три хоризонтални и три вертикални области от </a:t>
            </a:r>
            <a:r>
              <a:rPr lang="en-US" dirty="0" smtClean="0"/>
              <a:t>NESSI</a:t>
            </a:r>
            <a:r>
              <a:rPr lang="bg-BG" dirty="0" smtClean="0"/>
              <a:t> платформата:</a:t>
            </a:r>
          </a:p>
          <a:p>
            <a:pPr lvl="1"/>
            <a:r>
              <a:rPr lang="bg-BG" b="1" dirty="0" smtClean="0">
                <a:solidFill>
                  <a:schemeClr val="accent2"/>
                </a:solidFill>
              </a:rPr>
              <a:t>Хоризонтални области</a:t>
            </a:r>
          </a:p>
          <a:p>
            <a:pPr lvl="2"/>
            <a:r>
              <a:rPr lang="bg-BG" dirty="0" smtClean="0"/>
              <a:t>Инфраструктурно ниво</a:t>
            </a:r>
          </a:p>
          <a:p>
            <a:pPr lvl="2"/>
            <a:r>
              <a:rPr lang="bg-BG" dirty="0" smtClean="0"/>
              <a:t>Интеграционно ниво</a:t>
            </a:r>
          </a:p>
          <a:p>
            <a:pPr lvl="2"/>
            <a:r>
              <a:rPr lang="bg-BG" dirty="0" smtClean="0"/>
              <a:t>Семантично ниво</a:t>
            </a:r>
          </a:p>
          <a:p>
            <a:pPr lvl="1"/>
            <a:r>
              <a:rPr lang="bg-BG" b="1" dirty="0" smtClean="0">
                <a:solidFill>
                  <a:schemeClr val="accent2"/>
                </a:solidFill>
              </a:rPr>
              <a:t>Вертикални области</a:t>
            </a:r>
          </a:p>
          <a:p>
            <a:pPr lvl="2"/>
            <a:r>
              <a:rPr lang="bg-BG" dirty="0" smtClean="0"/>
              <a:t>Доверие и сигурност</a:t>
            </a:r>
          </a:p>
          <a:p>
            <a:pPr lvl="2"/>
            <a:r>
              <a:rPr lang="bg-BG" dirty="0" smtClean="0"/>
              <a:t>Качество и надеждност</a:t>
            </a:r>
          </a:p>
          <a:p>
            <a:pPr lvl="2"/>
            <a:r>
              <a:rPr lang="bg-BG" dirty="0" smtClean="0"/>
              <a:t>Управление на услугите</a:t>
            </a:r>
            <a:endParaRPr lang="bg-B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Хоризонтални области</a:t>
            </a:r>
            <a:endParaRPr lang="bg-BG" dirty="0"/>
          </a:p>
        </p:txBody>
      </p:sp>
      <p:sp>
        <p:nvSpPr>
          <p:cNvPr id="3" name="Content Placeholder 2"/>
          <p:cNvSpPr>
            <a:spLocks noGrp="1"/>
          </p:cNvSpPr>
          <p:nvPr>
            <p:ph idx="1"/>
          </p:nvPr>
        </p:nvSpPr>
        <p:spPr/>
        <p:txBody>
          <a:bodyPr>
            <a:normAutofit fontScale="77500" lnSpcReduction="20000"/>
          </a:bodyPr>
          <a:lstStyle/>
          <a:p>
            <a:r>
              <a:rPr lang="bg-BG" b="1" dirty="0" smtClean="0">
                <a:solidFill>
                  <a:schemeClr val="accent1"/>
                </a:solidFill>
              </a:rPr>
              <a:t>Инфраструктурно ниво </a:t>
            </a:r>
            <a:r>
              <a:rPr lang="bg-BG" dirty="0" smtClean="0"/>
              <a:t>свързано с нуждата от:</a:t>
            </a:r>
          </a:p>
          <a:p>
            <a:pPr lvl="1"/>
            <a:r>
              <a:rPr lang="bg-BG" dirty="0" smtClean="0"/>
              <a:t>“</a:t>
            </a:r>
            <a:r>
              <a:rPr lang="en-US" dirty="0" smtClean="0"/>
              <a:t>Plug and Play</a:t>
            </a:r>
            <a:r>
              <a:rPr lang="bg-BG" dirty="0" smtClean="0"/>
              <a:t>” концепция приложима независимо от типа на устройството</a:t>
            </a:r>
          </a:p>
          <a:p>
            <a:pPr lvl="1"/>
            <a:r>
              <a:rPr lang="bg-BG" dirty="0" smtClean="0"/>
              <a:t>Ориентирани към мрежата операционни системи</a:t>
            </a:r>
          </a:p>
          <a:p>
            <a:pPr lvl="1"/>
            <a:r>
              <a:rPr lang="bg-BG" dirty="0" smtClean="0"/>
              <a:t>Методология за миграция на приложенията към виртуални инфраструктурни модели</a:t>
            </a:r>
          </a:p>
          <a:p>
            <a:r>
              <a:rPr lang="bg-BG" b="1" dirty="0" smtClean="0">
                <a:solidFill>
                  <a:schemeClr val="accent1"/>
                </a:solidFill>
              </a:rPr>
              <a:t>Интеграционно ниво</a:t>
            </a:r>
          </a:p>
          <a:p>
            <a:pPr lvl="1"/>
            <a:r>
              <a:rPr lang="bg-BG" dirty="0" smtClean="0"/>
              <a:t>Базирана на услуги архитектура, позволяваща конфигуриране и композиране на множество услуги на бизнес и функционално ниво</a:t>
            </a:r>
          </a:p>
          <a:p>
            <a:pPr lvl="1"/>
            <a:r>
              <a:rPr lang="bg-BG" dirty="0" smtClean="0"/>
              <a:t>Създаване на нови подходи и инструменти за разработване на софтуер и услуги</a:t>
            </a:r>
          </a:p>
          <a:p>
            <a:pPr lvl="1"/>
            <a:r>
              <a:rPr lang="bg-BG" dirty="0" smtClean="0"/>
              <a:t>Непрекъснато динамично разпознаване, базирано на специфични настройки, културата на потребителя и разширения без да се намалява високото ниво на достъпност</a:t>
            </a:r>
          </a:p>
          <a:p>
            <a:r>
              <a:rPr lang="bg-BG" b="1" dirty="0" smtClean="0">
                <a:solidFill>
                  <a:schemeClr val="accent1"/>
                </a:solidFill>
              </a:rPr>
              <a:t>Семантично ниво</a:t>
            </a:r>
            <a:r>
              <a:rPr lang="bg-BG" dirty="0" smtClean="0"/>
              <a:t>, което е ключов фактор за преобразуване на знанието в информация, и:</a:t>
            </a:r>
          </a:p>
          <a:p>
            <a:pPr lvl="1"/>
            <a:r>
              <a:rPr lang="bg-BG" dirty="0" smtClean="0"/>
              <a:t>Е базирано на методи, подходи и инструменти като механизми за търсене в неструктурирани данни, семантичен уеб и онтологии, които осигуряват ефективна комуникация между компютрите</a:t>
            </a:r>
          </a:p>
          <a:p>
            <a:pPr lvl="1"/>
            <a:r>
              <a:rPr lang="bg-BG" dirty="0" smtClean="0"/>
              <a:t>Е базирано на бизнес моделиране, предоставящо семантика за управлението на бизнес процеси, реформирането на процеси и сътрудничеството между организациите</a:t>
            </a:r>
          </a:p>
          <a:p>
            <a:pPr lvl="1"/>
            <a:r>
              <a:rPr lang="bg-BG" dirty="0" smtClean="0"/>
              <a:t>Влияе на индустрията, отчитаща нуждата от обединяване на знанието с неговото управление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Вертикални области</a:t>
            </a:r>
            <a:endParaRPr lang="bg-BG" dirty="0"/>
          </a:p>
        </p:txBody>
      </p:sp>
      <p:sp>
        <p:nvSpPr>
          <p:cNvPr id="3" name="Content Placeholder 2"/>
          <p:cNvSpPr>
            <a:spLocks noGrp="1"/>
          </p:cNvSpPr>
          <p:nvPr>
            <p:ph idx="1"/>
          </p:nvPr>
        </p:nvSpPr>
        <p:spPr>
          <a:xfrm>
            <a:off x="457200" y="1124745"/>
            <a:ext cx="8229600" cy="5237955"/>
          </a:xfrm>
        </p:spPr>
        <p:txBody>
          <a:bodyPr>
            <a:normAutofit lnSpcReduction="10000"/>
          </a:bodyPr>
          <a:lstStyle/>
          <a:p>
            <a:r>
              <a:rPr lang="bg-BG" b="1" dirty="0" smtClean="0">
                <a:solidFill>
                  <a:schemeClr val="accent1"/>
                </a:solidFill>
              </a:rPr>
              <a:t>Доверие и сигурност</a:t>
            </a:r>
          </a:p>
          <a:p>
            <a:pPr lvl="1"/>
            <a:r>
              <a:rPr lang="bg-BG" dirty="0" smtClean="0"/>
              <a:t>Консистентно прихващане на идентичността на хората, ресурсите и процесите като същевременно се осигурява доверие, поверителност и анонимност</a:t>
            </a:r>
          </a:p>
          <a:p>
            <a:r>
              <a:rPr lang="bg-BG" b="1" dirty="0" smtClean="0">
                <a:solidFill>
                  <a:schemeClr val="accent1"/>
                </a:solidFill>
              </a:rPr>
              <a:t>Качество и надеждност</a:t>
            </a:r>
          </a:p>
          <a:p>
            <a:pPr lvl="1"/>
            <a:r>
              <a:rPr lang="bg-BG" dirty="0" smtClean="0"/>
              <a:t>Качество и надеждност на услугите</a:t>
            </a:r>
          </a:p>
          <a:p>
            <a:pPr lvl="1"/>
            <a:r>
              <a:rPr lang="bg-BG" dirty="0" smtClean="0"/>
              <a:t>Подходи за подобряване на процеса за разработка на софтуер</a:t>
            </a:r>
          </a:p>
          <a:p>
            <a:pPr lvl="1"/>
            <a:r>
              <a:rPr lang="bg-BG" dirty="0" smtClean="0"/>
              <a:t>Мерни единици за качество</a:t>
            </a:r>
          </a:p>
          <a:p>
            <a:pPr lvl="1"/>
            <a:r>
              <a:rPr lang="bg-BG" dirty="0" smtClean="0"/>
              <a:t>Декларации за надеждност</a:t>
            </a:r>
          </a:p>
          <a:p>
            <a:r>
              <a:rPr lang="bg-BG" b="1" dirty="0" smtClean="0">
                <a:solidFill>
                  <a:schemeClr val="accent1"/>
                </a:solidFill>
              </a:rPr>
              <a:t>Управление на услугите</a:t>
            </a:r>
          </a:p>
          <a:p>
            <a:pPr lvl="1"/>
            <a:r>
              <a:rPr lang="bg-BG" dirty="0" smtClean="0"/>
              <a:t>Управление на жизнения цикъл на услугите, доверие и </a:t>
            </a:r>
            <a:r>
              <a:rPr lang="en-US" dirty="0" smtClean="0"/>
              <a:t>SLA (QoS)</a:t>
            </a:r>
            <a:r>
              <a:rPr lang="bg-BG" dirty="0" smtClean="0"/>
              <a:t> – метрики с </a:t>
            </a:r>
            <a:r>
              <a:rPr lang="en-US" dirty="0" smtClean="0"/>
              <a:t>QoS</a:t>
            </a:r>
            <a:r>
              <a:rPr lang="bg-BG" dirty="0" smtClean="0"/>
              <a:t> индикатори, </a:t>
            </a:r>
            <a:r>
              <a:rPr lang="en-US" dirty="0" smtClean="0"/>
              <a:t>QoS</a:t>
            </a:r>
            <a:r>
              <a:rPr lang="bg-BG" dirty="0" smtClean="0"/>
              <a:t> несъответствия, методологии за измерване и наблюдение, управление на сложността, механизми за управление на разпределението на информация, координация от край до край и производителност.</a:t>
            </a:r>
            <a:endParaRPr lang="bg-B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g-BG" sz="2900" dirty="0" smtClean="0"/>
              <a:t>Перспективи, свързани със софтуерните услуги</a:t>
            </a:r>
            <a:endParaRPr lang="bg-BG" sz="2900" dirty="0"/>
          </a:p>
        </p:txBody>
      </p:sp>
      <p:sp>
        <p:nvSpPr>
          <p:cNvPr id="3" name="Content Placeholder 2"/>
          <p:cNvSpPr>
            <a:spLocks noGrp="1"/>
          </p:cNvSpPr>
          <p:nvPr>
            <p:ph idx="1"/>
          </p:nvPr>
        </p:nvSpPr>
        <p:spPr/>
        <p:txBody>
          <a:bodyPr>
            <a:normAutofit fontScale="85000" lnSpcReduction="20000"/>
          </a:bodyPr>
          <a:lstStyle/>
          <a:p>
            <a:r>
              <a:rPr lang="bg-BG" b="1" dirty="0" smtClean="0">
                <a:solidFill>
                  <a:schemeClr val="accent1"/>
                </a:solidFill>
              </a:rPr>
              <a:t>Бизнес </a:t>
            </a:r>
            <a:r>
              <a:rPr lang="bg-BG" b="1" dirty="0" smtClean="0">
                <a:solidFill>
                  <a:schemeClr val="accent1"/>
                </a:solidFill>
              </a:rPr>
              <a:t>модел</a:t>
            </a:r>
            <a:endParaRPr lang="bg-BG" b="1" dirty="0" smtClean="0">
              <a:solidFill>
                <a:schemeClr val="accent1"/>
              </a:solidFill>
            </a:endParaRPr>
          </a:p>
          <a:p>
            <a:pPr lvl="1"/>
            <a:r>
              <a:rPr lang="bg-BG" dirty="0" smtClean="0"/>
              <a:t>“</a:t>
            </a:r>
            <a:r>
              <a:rPr lang="en-US" dirty="0" smtClean="0"/>
              <a:t>Utility</a:t>
            </a:r>
            <a:r>
              <a:rPr lang="bg-BG" dirty="0" smtClean="0"/>
              <a:t>” моделиране</a:t>
            </a:r>
          </a:p>
          <a:p>
            <a:pPr lvl="1"/>
            <a:r>
              <a:rPr lang="bg-BG" dirty="0" smtClean="0"/>
              <a:t>Моделиране на добавена стойност</a:t>
            </a:r>
          </a:p>
          <a:p>
            <a:pPr lvl="1"/>
            <a:r>
              <a:rPr lang="bg-BG" dirty="0" smtClean="0"/>
              <a:t>“</a:t>
            </a:r>
            <a:r>
              <a:rPr lang="en-US" dirty="0" smtClean="0"/>
              <a:t>Outsourcing</a:t>
            </a:r>
            <a:r>
              <a:rPr lang="bg-BG" dirty="0" smtClean="0"/>
              <a:t>”</a:t>
            </a:r>
            <a:r>
              <a:rPr lang="en-US" dirty="0" smtClean="0"/>
              <a:t> </a:t>
            </a:r>
            <a:r>
              <a:rPr lang="bg-BG" dirty="0" smtClean="0"/>
              <a:t>на инфраструктурата</a:t>
            </a:r>
          </a:p>
          <a:p>
            <a:pPr lvl="1"/>
            <a:r>
              <a:rPr lang="bg-BG" dirty="0" smtClean="0"/>
              <a:t>“</a:t>
            </a:r>
            <a:r>
              <a:rPr lang="en-US" dirty="0" smtClean="0"/>
              <a:t>Outsourcing</a:t>
            </a:r>
            <a:r>
              <a:rPr lang="bg-BG" dirty="0" smtClean="0"/>
              <a:t>”</a:t>
            </a:r>
            <a:r>
              <a:rPr lang="en-US" dirty="0" smtClean="0"/>
              <a:t> </a:t>
            </a:r>
            <a:r>
              <a:rPr lang="bg-BG" dirty="0" smtClean="0"/>
              <a:t>на управлението</a:t>
            </a:r>
          </a:p>
          <a:p>
            <a:r>
              <a:rPr lang="bg-BG" b="1" dirty="0" smtClean="0">
                <a:solidFill>
                  <a:schemeClr val="accent1"/>
                </a:solidFill>
              </a:rPr>
              <a:t>Технологии</a:t>
            </a:r>
            <a:endParaRPr lang="bg-BG" b="1" dirty="0" smtClean="0">
              <a:solidFill>
                <a:schemeClr val="accent1"/>
              </a:solidFill>
            </a:endParaRPr>
          </a:p>
          <a:p>
            <a:pPr lvl="1"/>
            <a:r>
              <a:rPr lang="bg-BG" dirty="0" smtClean="0"/>
              <a:t>Електронни услуги</a:t>
            </a:r>
          </a:p>
          <a:p>
            <a:pPr lvl="1"/>
            <a:r>
              <a:rPr lang="bg-BG" dirty="0" smtClean="0"/>
              <a:t>Инфраструктурни услуги</a:t>
            </a:r>
          </a:p>
          <a:p>
            <a:pPr lvl="1"/>
            <a:r>
              <a:rPr lang="bg-BG" dirty="0" smtClean="0"/>
              <a:t>Опростяване на услугите</a:t>
            </a:r>
          </a:p>
          <a:p>
            <a:pPr lvl="1"/>
            <a:r>
              <a:rPr lang="bg-BG" dirty="0" smtClean="0"/>
              <a:t>Използване на </a:t>
            </a:r>
            <a:r>
              <a:rPr lang="en-US" dirty="0" smtClean="0"/>
              <a:t>SLA</a:t>
            </a:r>
            <a:endParaRPr lang="bg-BG" dirty="0" smtClean="0"/>
          </a:p>
          <a:p>
            <a:pPr lvl="1"/>
            <a:r>
              <a:rPr lang="bg-BG" dirty="0" smtClean="0"/>
              <a:t>Управление на жизнения цикъл</a:t>
            </a:r>
          </a:p>
          <a:p>
            <a:r>
              <a:rPr lang="bg-BG" b="1" dirty="0" smtClean="0">
                <a:solidFill>
                  <a:schemeClr val="accent1"/>
                </a:solidFill>
              </a:rPr>
              <a:t>Жизнен </a:t>
            </a:r>
            <a:r>
              <a:rPr lang="bg-BG" b="1" dirty="0" smtClean="0">
                <a:solidFill>
                  <a:schemeClr val="accent1"/>
                </a:solidFill>
              </a:rPr>
              <a:t>цикъл</a:t>
            </a:r>
          </a:p>
          <a:p>
            <a:pPr lvl="1"/>
            <a:r>
              <a:rPr lang="bg-BG" dirty="0" smtClean="0"/>
              <a:t>Анализ и проектиране</a:t>
            </a:r>
          </a:p>
          <a:p>
            <a:pPr lvl="1"/>
            <a:r>
              <a:rPr lang="bg-BG" dirty="0" smtClean="0"/>
              <a:t>Реализация</a:t>
            </a:r>
          </a:p>
          <a:p>
            <a:pPr lvl="1"/>
            <a:r>
              <a:rPr lang="bg-BG" dirty="0" smtClean="0"/>
              <a:t>Внедряване и използване</a:t>
            </a:r>
          </a:p>
          <a:p>
            <a:pPr lvl="1"/>
            <a:r>
              <a:rPr lang="bg-BG" dirty="0" smtClean="0"/>
              <a:t>Заплащане</a:t>
            </a:r>
          </a:p>
          <a:p>
            <a:pPr lvl="1"/>
            <a:r>
              <a:rPr lang="bg-BG" dirty="0" smtClean="0"/>
              <a:t>Обновяване и поддръжка</a:t>
            </a:r>
          </a:p>
          <a:p>
            <a:pPr lvl="1"/>
            <a:r>
              <a:rPr lang="bg-BG" dirty="0" smtClean="0"/>
              <a:t>Изтегляне от употреба</a:t>
            </a:r>
            <a:br>
              <a:rPr lang="bg-BG" dirty="0" smtClean="0"/>
            </a:br>
            <a:endParaRPr lang="bg-BG"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g-BG" sz="2500" dirty="0" smtClean="0"/>
              <a:t>Ключови принципи и стратегически области за развитие</a:t>
            </a:r>
            <a:endParaRPr lang="bg-BG" sz="2500" dirty="0"/>
          </a:p>
        </p:txBody>
      </p:sp>
      <p:sp>
        <p:nvSpPr>
          <p:cNvPr id="5" name="TextBox 4"/>
          <p:cNvSpPr txBox="1"/>
          <p:nvPr/>
        </p:nvSpPr>
        <p:spPr>
          <a:xfrm>
            <a:off x="1835696" y="6237312"/>
            <a:ext cx="5522400" cy="369332"/>
          </a:xfrm>
          <a:prstGeom prst="rect">
            <a:avLst/>
          </a:prstGeom>
          <a:solidFill>
            <a:schemeClr val="accent1"/>
          </a:solidFill>
          <a:ln>
            <a:solidFill>
              <a:schemeClr val="accent2">
                <a:lumMod val="50000"/>
              </a:schemeClr>
            </a:solidFill>
          </a:ln>
        </p:spPr>
        <p:txBody>
          <a:bodyPr wrap="square" rtlCol="0">
            <a:spAutoFit/>
          </a:bodyPr>
          <a:lstStyle/>
          <a:p>
            <a:pPr marL="0" lvl="1" algn="ctr"/>
            <a:r>
              <a:rPr lang="bg-BG" dirty="0" smtClean="0">
                <a:solidFill>
                  <a:schemeClr val="bg1"/>
                </a:solidFill>
              </a:rPr>
              <a:t>Отворени </a:t>
            </a:r>
            <a:r>
              <a:rPr lang="bg-BG" dirty="0" smtClean="0">
                <a:solidFill>
                  <a:schemeClr val="bg1"/>
                </a:solidFill>
              </a:rPr>
              <a:t>стандарти</a:t>
            </a:r>
            <a:endParaRPr lang="bg-BG" dirty="0" smtClean="0">
              <a:solidFill>
                <a:schemeClr val="bg1"/>
              </a:solidFill>
            </a:endParaRPr>
          </a:p>
        </p:txBody>
      </p:sp>
      <p:sp>
        <p:nvSpPr>
          <p:cNvPr id="6" name="TextBox 5"/>
          <p:cNvSpPr txBox="1"/>
          <p:nvPr/>
        </p:nvSpPr>
        <p:spPr>
          <a:xfrm>
            <a:off x="1835696" y="5877272"/>
            <a:ext cx="5522400" cy="369332"/>
          </a:xfrm>
          <a:prstGeom prst="rect">
            <a:avLst/>
          </a:prstGeom>
          <a:solidFill>
            <a:schemeClr val="accent1"/>
          </a:solidFill>
          <a:ln>
            <a:solidFill>
              <a:schemeClr val="accent2">
                <a:lumMod val="50000"/>
              </a:schemeClr>
            </a:solidFill>
          </a:ln>
        </p:spPr>
        <p:txBody>
          <a:bodyPr wrap="square" rtlCol="0">
            <a:spAutoFit/>
          </a:bodyPr>
          <a:lstStyle/>
          <a:p>
            <a:pPr marL="0" lvl="1" algn="ctr"/>
            <a:r>
              <a:rPr lang="bg-BG" dirty="0" smtClean="0">
                <a:solidFill>
                  <a:schemeClr val="bg1"/>
                </a:solidFill>
              </a:rPr>
              <a:t>Оперативна съвместимост</a:t>
            </a:r>
          </a:p>
        </p:txBody>
      </p:sp>
      <p:sp>
        <p:nvSpPr>
          <p:cNvPr id="7" name="TextBox 6"/>
          <p:cNvSpPr txBox="1"/>
          <p:nvPr/>
        </p:nvSpPr>
        <p:spPr>
          <a:xfrm>
            <a:off x="1835696" y="5517232"/>
            <a:ext cx="5522400" cy="369332"/>
          </a:xfrm>
          <a:prstGeom prst="rect">
            <a:avLst/>
          </a:prstGeom>
          <a:solidFill>
            <a:schemeClr val="accent1"/>
          </a:solidFill>
          <a:ln>
            <a:solidFill>
              <a:schemeClr val="accent2">
                <a:lumMod val="50000"/>
              </a:schemeClr>
            </a:solidFill>
          </a:ln>
        </p:spPr>
        <p:txBody>
          <a:bodyPr wrap="square" rtlCol="0">
            <a:spAutoFit/>
          </a:bodyPr>
          <a:lstStyle/>
          <a:p>
            <a:pPr marL="0" lvl="1" algn="ctr"/>
            <a:r>
              <a:rPr lang="bg-BG" dirty="0" smtClean="0">
                <a:solidFill>
                  <a:schemeClr val="bg1"/>
                </a:solidFill>
              </a:rPr>
              <a:t>Интеграция</a:t>
            </a:r>
          </a:p>
        </p:txBody>
      </p:sp>
      <p:sp>
        <p:nvSpPr>
          <p:cNvPr id="8" name="TextBox 7"/>
          <p:cNvSpPr txBox="1"/>
          <p:nvPr/>
        </p:nvSpPr>
        <p:spPr>
          <a:xfrm>
            <a:off x="1835696" y="4869160"/>
            <a:ext cx="5522400" cy="646331"/>
          </a:xfrm>
          <a:prstGeom prst="rect">
            <a:avLst/>
          </a:prstGeom>
          <a:solidFill>
            <a:schemeClr val="accent1"/>
          </a:solidFill>
          <a:ln>
            <a:solidFill>
              <a:schemeClr val="accent2">
                <a:lumMod val="50000"/>
              </a:schemeClr>
            </a:solidFill>
          </a:ln>
        </p:spPr>
        <p:txBody>
          <a:bodyPr wrap="square" rtlCol="0">
            <a:spAutoFit/>
          </a:bodyPr>
          <a:lstStyle/>
          <a:p>
            <a:pPr marL="0" lvl="1" algn="ctr"/>
            <a:r>
              <a:rPr lang="ru-RU" dirty="0" smtClean="0">
                <a:solidFill>
                  <a:schemeClr val="bg1"/>
                </a:solidFill>
              </a:rPr>
              <a:t>Сигурност, доверие, цифрова идентификация и достъпност на данни</a:t>
            </a:r>
          </a:p>
        </p:txBody>
      </p:sp>
      <p:sp>
        <p:nvSpPr>
          <p:cNvPr id="9" name="TextBox 8"/>
          <p:cNvSpPr txBox="1"/>
          <p:nvPr/>
        </p:nvSpPr>
        <p:spPr>
          <a:xfrm>
            <a:off x="1835696" y="4509120"/>
            <a:ext cx="5522400" cy="369332"/>
          </a:xfrm>
          <a:prstGeom prst="rect">
            <a:avLst/>
          </a:prstGeom>
          <a:solidFill>
            <a:schemeClr val="accent1"/>
          </a:solidFill>
          <a:ln>
            <a:solidFill>
              <a:schemeClr val="accent2">
                <a:lumMod val="50000"/>
              </a:schemeClr>
            </a:solidFill>
          </a:ln>
        </p:spPr>
        <p:txBody>
          <a:bodyPr wrap="square" rtlCol="0">
            <a:spAutoFit/>
          </a:bodyPr>
          <a:lstStyle/>
          <a:p>
            <a:pPr marL="0" lvl="1" algn="ctr"/>
            <a:r>
              <a:rPr lang="bg-BG" dirty="0" smtClean="0">
                <a:solidFill>
                  <a:schemeClr val="bg1"/>
                </a:solidFill>
              </a:rPr>
              <a:t>Надеждност</a:t>
            </a:r>
          </a:p>
        </p:txBody>
      </p:sp>
      <p:sp>
        <p:nvSpPr>
          <p:cNvPr id="10" name="TextBox 9"/>
          <p:cNvSpPr txBox="1"/>
          <p:nvPr/>
        </p:nvSpPr>
        <p:spPr>
          <a:xfrm>
            <a:off x="1835696" y="4149080"/>
            <a:ext cx="5522400" cy="369332"/>
          </a:xfrm>
          <a:prstGeom prst="rect">
            <a:avLst/>
          </a:prstGeom>
          <a:solidFill>
            <a:schemeClr val="accent1"/>
          </a:solidFill>
          <a:ln>
            <a:solidFill>
              <a:schemeClr val="accent2">
                <a:lumMod val="50000"/>
              </a:schemeClr>
            </a:solidFill>
          </a:ln>
        </p:spPr>
        <p:txBody>
          <a:bodyPr wrap="square" rtlCol="0">
            <a:spAutoFit/>
          </a:bodyPr>
          <a:lstStyle/>
          <a:p>
            <a:pPr marL="0" lvl="1" algn="ctr"/>
            <a:r>
              <a:rPr lang="ru-RU" dirty="0" smtClean="0">
                <a:solidFill>
                  <a:schemeClr val="bg1"/>
                </a:solidFill>
              </a:rPr>
              <a:t>Качество на услугите и процесите</a:t>
            </a:r>
            <a:endParaRPr lang="bg-BG" dirty="0" smtClean="0">
              <a:solidFill>
                <a:schemeClr val="bg1"/>
              </a:solidFill>
            </a:endParaRPr>
          </a:p>
        </p:txBody>
      </p:sp>
      <p:sp>
        <p:nvSpPr>
          <p:cNvPr id="13" name="TextBox 12"/>
          <p:cNvSpPr txBox="1"/>
          <p:nvPr/>
        </p:nvSpPr>
        <p:spPr>
          <a:xfrm rot="16200000">
            <a:off x="718693" y="2313734"/>
            <a:ext cx="2880342" cy="646331"/>
          </a:xfrm>
          <a:prstGeom prst="rect">
            <a:avLst/>
          </a:prstGeom>
          <a:solidFill>
            <a:schemeClr val="accent5"/>
          </a:solidFill>
          <a:ln>
            <a:solidFill>
              <a:schemeClr val="accent2">
                <a:lumMod val="50000"/>
              </a:schemeClr>
            </a:solidFill>
          </a:ln>
        </p:spPr>
        <p:txBody>
          <a:bodyPr wrap="square" rtlCol="0">
            <a:spAutoFit/>
          </a:bodyPr>
          <a:lstStyle/>
          <a:p>
            <a:pPr marL="0" lvl="1" algn="ctr"/>
            <a:r>
              <a:rPr lang="ru-RU" dirty="0" smtClean="0">
                <a:solidFill>
                  <a:schemeClr val="bg1"/>
                </a:solidFill>
              </a:rPr>
              <a:t>Разпределени услуги и приложения</a:t>
            </a:r>
          </a:p>
        </p:txBody>
      </p:sp>
      <p:sp>
        <p:nvSpPr>
          <p:cNvPr id="14" name="TextBox 13"/>
          <p:cNvSpPr txBox="1"/>
          <p:nvPr/>
        </p:nvSpPr>
        <p:spPr>
          <a:xfrm rot="16200000">
            <a:off x="1439216" y="2313312"/>
            <a:ext cx="2879451" cy="646331"/>
          </a:xfrm>
          <a:prstGeom prst="rect">
            <a:avLst/>
          </a:prstGeom>
          <a:solidFill>
            <a:schemeClr val="accent5"/>
          </a:solidFill>
          <a:ln>
            <a:solidFill>
              <a:schemeClr val="accent2">
                <a:lumMod val="50000"/>
              </a:schemeClr>
            </a:solidFill>
          </a:ln>
        </p:spPr>
        <p:txBody>
          <a:bodyPr wrap="square" rtlCol="0">
            <a:spAutoFit/>
          </a:bodyPr>
          <a:lstStyle/>
          <a:p>
            <a:pPr marL="0" lvl="1" algn="ctr"/>
            <a:r>
              <a:rPr lang="ru-RU" dirty="0" smtClean="0">
                <a:solidFill>
                  <a:schemeClr val="bg1"/>
                </a:solidFill>
              </a:rPr>
              <a:t>Управление на сложността при услугите</a:t>
            </a:r>
          </a:p>
        </p:txBody>
      </p:sp>
      <p:sp>
        <p:nvSpPr>
          <p:cNvPr id="15" name="TextBox 14"/>
          <p:cNvSpPr txBox="1"/>
          <p:nvPr/>
        </p:nvSpPr>
        <p:spPr>
          <a:xfrm rot="16200000">
            <a:off x="3599023" y="2313747"/>
            <a:ext cx="2880320" cy="646331"/>
          </a:xfrm>
          <a:prstGeom prst="rect">
            <a:avLst/>
          </a:prstGeom>
          <a:solidFill>
            <a:schemeClr val="accent5"/>
          </a:solidFill>
          <a:ln>
            <a:solidFill>
              <a:schemeClr val="accent2">
                <a:lumMod val="50000"/>
              </a:schemeClr>
            </a:solidFill>
          </a:ln>
        </p:spPr>
        <p:txBody>
          <a:bodyPr wrap="square" rtlCol="0">
            <a:spAutoFit/>
          </a:bodyPr>
          <a:lstStyle/>
          <a:p>
            <a:pPr marL="0" lvl="1" algn="ctr"/>
            <a:r>
              <a:rPr lang="ru-RU" dirty="0" smtClean="0">
                <a:solidFill>
                  <a:schemeClr val="bg1"/>
                </a:solidFill>
              </a:rPr>
              <a:t>Портали и многомодални интерфейси</a:t>
            </a:r>
          </a:p>
        </p:txBody>
      </p:sp>
      <p:sp>
        <p:nvSpPr>
          <p:cNvPr id="16" name="TextBox 15"/>
          <p:cNvSpPr txBox="1"/>
          <p:nvPr/>
        </p:nvSpPr>
        <p:spPr>
          <a:xfrm rot="16200000">
            <a:off x="2008747" y="2454569"/>
            <a:ext cx="2884966" cy="369332"/>
          </a:xfrm>
          <a:prstGeom prst="rect">
            <a:avLst/>
          </a:prstGeom>
          <a:solidFill>
            <a:schemeClr val="accent5"/>
          </a:solidFill>
          <a:ln>
            <a:solidFill>
              <a:schemeClr val="accent2">
                <a:lumMod val="50000"/>
              </a:schemeClr>
            </a:solidFill>
          </a:ln>
        </p:spPr>
        <p:txBody>
          <a:bodyPr wrap="square" rtlCol="0">
            <a:spAutoFit/>
          </a:bodyPr>
          <a:lstStyle/>
          <a:p>
            <a:pPr marL="0" lvl="1" algn="ctr"/>
            <a:r>
              <a:rPr lang="ru-RU" dirty="0" smtClean="0">
                <a:solidFill>
                  <a:schemeClr val="bg1"/>
                </a:solidFill>
              </a:rPr>
              <a:t>Нови бизнес модели</a:t>
            </a:r>
          </a:p>
        </p:txBody>
      </p:sp>
      <p:sp>
        <p:nvSpPr>
          <p:cNvPr id="17" name="TextBox 16"/>
          <p:cNvSpPr txBox="1"/>
          <p:nvPr/>
        </p:nvSpPr>
        <p:spPr>
          <a:xfrm rot="16200000">
            <a:off x="2729409" y="2175247"/>
            <a:ext cx="2880320" cy="923330"/>
          </a:xfrm>
          <a:prstGeom prst="rect">
            <a:avLst/>
          </a:prstGeom>
          <a:solidFill>
            <a:schemeClr val="accent5"/>
          </a:solidFill>
          <a:ln>
            <a:solidFill>
              <a:schemeClr val="accent2">
                <a:lumMod val="50000"/>
              </a:schemeClr>
            </a:solidFill>
          </a:ln>
        </p:spPr>
        <p:txBody>
          <a:bodyPr wrap="square" rtlCol="0">
            <a:spAutoFit/>
          </a:bodyPr>
          <a:lstStyle/>
          <a:p>
            <a:pPr marL="0" lvl="1" algn="ctr"/>
            <a:r>
              <a:rPr lang="ru-RU" dirty="0" smtClean="0">
                <a:solidFill>
                  <a:schemeClr val="bg1"/>
                </a:solidFill>
              </a:rPr>
              <a:t>Управление на услуги, съдържание и информация</a:t>
            </a:r>
          </a:p>
        </p:txBody>
      </p:sp>
      <p:sp>
        <p:nvSpPr>
          <p:cNvPr id="18" name="TextBox 17"/>
          <p:cNvSpPr txBox="1"/>
          <p:nvPr/>
        </p:nvSpPr>
        <p:spPr>
          <a:xfrm rot="16200000">
            <a:off x="4319102" y="2313746"/>
            <a:ext cx="2880320" cy="646331"/>
          </a:xfrm>
          <a:prstGeom prst="rect">
            <a:avLst/>
          </a:prstGeom>
          <a:solidFill>
            <a:schemeClr val="accent5"/>
          </a:solidFill>
          <a:ln>
            <a:solidFill>
              <a:schemeClr val="accent2">
                <a:lumMod val="50000"/>
              </a:schemeClr>
            </a:solidFill>
          </a:ln>
        </p:spPr>
        <p:txBody>
          <a:bodyPr wrap="square" rtlCol="0">
            <a:spAutoFit/>
          </a:bodyPr>
          <a:lstStyle/>
          <a:p>
            <a:pPr marL="0" lvl="1" algn="ctr"/>
            <a:r>
              <a:rPr lang="ru-RU" dirty="0" smtClean="0">
                <a:solidFill>
                  <a:schemeClr val="bg1"/>
                </a:solidFill>
              </a:rPr>
              <a:t>Семантика, онтологии и управление на знание</a:t>
            </a:r>
          </a:p>
        </p:txBody>
      </p:sp>
      <p:sp>
        <p:nvSpPr>
          <p:cNvPr id="19" name="TextBox 18"/>
          <p:cNvSpPr txBox="1"/>
          <p:nvPr/>
        </p:nvSpPr>
        <p:spPr>
          <a:xfrm rot="16200000">
            <a:off x="5316181" y="2036747"/>
            <a:ext cx="2880320" cy="1200329"/>
          </a:xfrm>
          <a:prstGeom prst="rect">
            <a:avLst/>
          </a:prstGeom>
          <a:solidFill>
            <a:schemeClr val="accent5"/>
          </a:solidFill>
          <a:ln>
            <a:solidFill>
              <a:schemeClr val="accent2">
                <a:lumMod val="50000"/>
              </a:schemeClr>
            </a:solidFill>
          </a:ln>
        </p:spPr>
        <p:txBody>
          <a:bodyPr wrap="square" rtlCol="0">
            <a:spAutoFit/>
          </a:bodyPr>
          <a:lstStyle/>
          <a:p>
            <a:pPr marL="0" lvl="1" algn="ctr"/>
            <a:r>
              <a:rPr lang="ru-RU" dirty="0" smtClean="0">
                <a:solidFill>
                  <a:schemeClr val="bg1"/>
                </a:solidFill>
              </a:rPr>
              <a:t>Нови технологии (базирани на местоположението, идентификация, интелект)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INES (Iniciativa Española de Software y Servicios)</a:t>
            </a:r>
            <a:endParaRPr lang="bg-BG" dirty="0"/>
          </a:p>
        </p:txBody>
      </p:sp>
      <p:sp>
        <p:nvSpPr>
          <p:cNvPr id="3" name="Text Placeholder 2"/>
          <p:cNvSpPr>
            <a:spLocks noGrp="1"/>
          </p:cNvSpPr>
          <p:nvPr>
            <p:ph type="body" idx="1"/>
          </p:nvPr>
        </p:nvSpPr>
        <p:spPr/>
        <p:txBody>
          <a:bodyPr/>
          <a:lstStyle/>
          <a:p>
            <a:r>
              <a:rPr lang="bg-BG" dirty="0" smtClean="0"/>
              <a:t>СТРАТЕГИЧЕСКИ ПЛАН ЗА НАУЧНИ ИЗСЛЕДВАНИЯ</a:t>
            </a:r>
          </a:p>
          <a:p>
            <a:r>
              <a:rPr lang="en-US" dirty="0" smtClean="0"/>
              <a:t>http://www.ines.org.es/</a:t>
            </a:r>
            <a:endParaRPr lang="bg-BG"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IIP </a:t>
            </a:r>
            <a:r>
              <a:rPr lang="en-US" dirty="0" err="1" smtClean="0"/>
              <a:t>SaaS</a:t>
            </a:r>
            <a:r>
              <a:rPr lang="en-US" dirty="0" smtClean="0"/>
              <a:t> (Innovation Platform Software as a Service)</a:t>
            </a:r>
            <a:endParaRPr lang="bg-BG" dirty="0"/>
          </a:p>
        </p:txBody>
      </p:sp>
      <p:sp>
        <p:nvSpPr>
          <p:cNvPr id="3" name="Text Placeholder 2"/>
          <p:cNvSpPr>
            <a:spLocks noGrp="1"/>
          </p:cNvSpPr>
          <p:nvPr>
            <p:ph type="body" idx="1"/>
          </p:nvPr>
        </p:nvSpPr>
        <p:spPr/>
        <p:txBody>
          <a:bodyPr/>
          <a:lstStyle/>
          <a:p>
            <a:r>
              <a:rPr lang="bg-BG" dirty="0" smtClean="0"/>
              <a:t>СТРАТЕГИЧЕСКИ ПЛАН ЗА НАУЧНИ </a:t>
            </a:r>
            <a:r>
              <a:rPr lang="bg-BG" dirty="0" smtClean="0"/>
              <a:t>ИЗСЛЕДВАНИЯ</a:t>
            </a:r>
          </a:p>
          <a:p>
            <a:r>
              <a:rPr lang="en-US" dirty="0" smtClean="0"/>
              <a:t>http://www.iipsaas.nl/</a:t>
            </a:r>
            <a:endParaRPr lang="bg-B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Фокус на </a:t>
            </a:r>
            <a:r>
              <a:rPr lang="en-US" dirty="0" smtClean="0"/>
              <a:t>IIP </a:t>
            </a:r>
            <a:r>
              <a:rPr lang="en-US" dirty="0" err="1" smtClean="0"/>
              <a:t>SaaS</a:t>
            </a:r>
            <a:endParaRPr lang="bg-BG" dirty="0"/>
          </a:p>
        </p:txBody>
      </p:sp>
      <p:sp>
        <p:nvSpPr>
          <p:cNvPr id="3" name="Content Placeholder 2"/>
          <p:cNvSpPr>
            <a:spLocks noGrp="1"/>
          </p:cNvSpPr>
          <p:nvPr>
            <p:ph idx="1"/>
          </p:nvPr>
        </p:nvSpPr>
        <p:spPr/>
        <p:txBody>
          <a:bodyPr>
            <a:normAutofit lnSpcReduction="10000"/>
          </a:bodyPr>
          <a:lstStyle/>
          <a:p>
            <a:r>
              <a:rPr lang="en-US" dirty="0" smtClean="0"/>
              <a:t>IIP </a:t>
            </a:r>
            <a:r>
              <a:rPr lang="en-US" dirty="0" err="1" smtClean="0"/>
              <a:t>SaaS</a:t>
            </a:r>
            <a:r>
              <a:rPr lang="en-US" dirty="0" smtClean="0"/>
              <a:t> </a:t>
            </a:r>
            <a:r>
              <a:rPr lang="bg-BG" dirty="0" smtClean="0"/>
              <a:t>се фокусира върху три сектора на холандското общество, при които влиянието на </a:t>
            </a:r>
            <a:r>
              <a:rPr lang="en-US" dirty="0" err="1" smtClean="0"/>
              <a:t>SaaS</a:t>
            </a:r>
            <a:r>
              <a:rPr lang="bg-BG" dirty="0" smtClean="0"/>
              <a:t> е най-голямо:</a:t>
            </a:r>
          </a:p>
          <a:p>
            <a:pPr lvl="1"/>
            <a:r>
              <a:rPr lang="bg-BG" dirty="0" smtClean="0"/>
              <a:t>Правителство</a:t>
            </a:r>
          </a:p>
          <a:p>
            <a:pPr lvl="1"/>
            <a:r>
              <a:rPr lang="bg-BG" dirty="0" smtClean="0"/>
              <a:t>Финанси</a:t>
            </a:r>
          </a:p>
          <a:p>
            <a:pPr lvl="1"/>
            <a:r>
              <a:rPr lang="bg-BG" dirty="0" smtClean="0"/>
              <a:t>Здравеопазване</a:t>
            </a:r>
          </a:p>
          <a:p>
            <a:r>
              <a:rPr lang="bg-BG" dirty="0" smtClean="0"/>
              <a:t>Разработени са оптимистични и песимистични сценарии за бъдещото развитието и значението на </a:t>
            </a:r>
            <a:r>
              <a:rPr lang="en-US" dirty="0" err="1" smtClean="0"/>
              <a:t>SaaS</a:t>
            </a:r>
            <a:r>
              <a:rPr lang="bg-BG" dirty="0" smtClean="0"/>
              <a:t> в следните области:</a:t>
            </a:r>
          </a:p>
          <a:p>
            <a:pPr lvl="2"/>
            <a:r>
              <a:rPr lang="ru-RU" dirty="0" smtClean="0"/>
              <a:t>Международна правна платформа и либерализацията на търговията</a:t>
            </a:r>
          </a:p>
          <a:p>
            <a:pPr lvl="2"/>
            <a:r>
              <a:rPr lang="ru-RU" dirty="0" smtClean="0"/>
              <a:t>Технологичните иновации и възприемане от обществото</a:t>
            </a:r>
          </a:p>
          <a:p>
            <a:pPr lvl="2"/>
            <a:r>
              <a:rPr lang="ru-RU" dirty="0" smtClean="0"/>
              <a:t>Научноизследователски предизвикателства</a:t>
            </a:r>
          </a:p>
          <a:p>
            <a:pPr lvl="2"/>
            <a:r>
              <a:rPr lang="ru-RU" dirty="0" smtClean="0"/>
              <a:t> «</a:t>
            </a:r>
            <a:r>
              <a:rPr lang="en-US" dirty="0" smtClean="0"/>
              <a:t>Service engineering</a:t>
            </a:r>
            <a:r>
              <a:rPr lang="ru-RU" dirty="0" smtClean="0"/>
              <a:t>»</a:t>
            </a:r>
            <a:r>
              <a:rPr lang="bg-BG" dirty="0" smtClean="0"/>
              <a:t> като нова дисциплина</a:t>
            </a:r>
          </a:p>
          <a:p>
            <a:pPr lvl="2"/>
            <a:r>
              <a:rPr lang="bg-BG" dirty="0" smtClean="0"/>
              <a:t>Иновации в бизнес услугите</a:t>
            </a:r>
          </a:p>
          <a:p>
            <a:pPr lvl="2"/>
            <a:r>
              <a:rPr lang="ru-RU" dirty="0" smtClean="0"/>
              <a:t>Производителност на труда и влияние върху сигурността, здравето и околната среда</a:t>
            </a:r>
          </a:p>
          <a:p>
            <a:pPr lvl="2"/>
            <a:endParaRPr lang="bg-B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Дейности</a:t>
            </a:r>
            <a:endParaRPr lang="bg-BG" dirty="0"/>
          </a:p>
        </p:txBody>
      </p:sp>
      <p:sp>
        <p:nvSpPr>
          <p:cNvPr id="3" name="Content Placeholder 2"/>
          <p:cNvSpPr>
            <a:spLocks noGrp="1"/>
          </p:cNvSpPr>
          <p:nvPr>
            <p:ph idx="1"/>
          </p:nvPr>
        </p:nvSpPr>
        <p:spPr>
          <a:xfrm>
            <a:off x="457200" y="1124745"/>
            <a:ext cx="8229600" cy="792087"/>
          </a:xfrm>
        </p:spPr>
        <p:txBody>
          <a:bodyPr>
            <a:normAutofit fontScale="92500" lnSpcReduction="10000"/>
          </a:bodyPr>
          <a:lstStyle/>
          <a:p>
            <a:r>
              <a:rPr lang="bg-BG" dirty="0" smtClean="0"/>
              <a:t>Партньорите на </a:t>
            </a:r>
            <a:r>
              <a:rPr lang="en-US" dirty="0" smtClean="0"/>
              <a:t>IIP </a:t>
            </a:r>
            <a:r>
              <a:rPr lang="en-US" dirty="0" err="1" smtClean="0"/>
              <a:t>SaaS</a:t>
            </a:r>
            <a:r>
              <a:rPr lang="bg-BG" dirty="0" smtClean="0"/>
              <a:t> идентифицират четири дейности, които трябва да бъдат развивани</a:t>
            </a:r>
            <a:endParaRPr lang="bg-BG" dirty="0"/>
          </a:p>
        </p:txBody>
      </p:sp>
      <p:graphicFrame>
        <p:nvGraphicFramePr>
          <p:cNvPr id="5" name="Table 4"/>
          <p:cNvGraphicFramePr>
            <a:graphicFrameLocks noGrp="1"/>
          </p:cNvGraphicFramePr>
          <p:nvPr/>
        </p:nvGraphicFramePr>
        <p:xfrm>
          <a:off x="467544" y="1988840"/>
          <a:ext cx="8136904" cy="4394200"/>
        </p:xfrm>
        <a:graphic>
          <a:graphicData uri="http://schemas.openxmlformats.org/drawingml/2006/table">
            <a:tbl>
              <a:tblPr firstRow="1" bandRow="1">
                <a:tableStyleId>{5C22544A-7EE6-4342-B048-85BDC9FD1C3A}</a:tableStyleId>
              </a:tblPr>
              <a:tblGrid>
                <a:gridCol w="1368152"/>
                <a:gridCol w="1728192"/>
                <a:gridCol w="2030710"/>
                <a:gridCol w="1536723"/>
                <a:gridCol w="1473127"/>
              </a:tblGrid>
              <a:tr h="370840">
                <a:tc>
                  <a:txBody>
                    <a:bodyPr/>
                    <a:lstStyle/>
                    <a:p>
                      <a:endParaRPr lang="bg-BG" sz="1400" b="1" dirty="0">
                        <a:solidFill>
                          <a:schemeClr val="accent1"/>
                        </a:solidFill>
                      </a:endParaRPr>
                    </a:p>
                  </a:txBody>
                  <a:tcPr>
                    <a:noFill/>
                  </a:tcPr>
                </a:tc>
                <a:tc>
                  <a:txBody>
                    <a:bodyPr/>
                    <a:lstStyle/>
                    <a:p>
                      <a:r>
                        <a:rPr lang="bg-BG" sz="1400" dirty="0" smtClean="0">
                          <a:solidFill>
                            <a:schemeClr val="accent1"/>
                          </a:solidFill>
                        </a:rPr>
                        <a:t>2 години</a:t>
                      </a:r>
                      <a:endParaRPr lang="bg-BG" sz="1400" dirty="0">
                        <a:solidFill>
                          <a:schemeClr val="accent1"/>
                        </a:solidFill>
                      </a:endParaRPr>
                    </a:p>
                  </a:txBody>
                  <a:tcPr>
                    <a:noFill/>
                  </a:tcPr>
                </a:tc>
                <a:tc>
                  <a:txBody>
                    <a:bodyPr/>
                    <a:lstStyle/>
                    <a:p>
                      <a:r>
                        <a:rPr lang="bg-BG" sz="1400" dirty="0" smtClean="0">
                          <a:solidFill>
                            <a:schemeClr val="accent1"/>
                          </a:solidFill>
                        </a:rPr>
                        <a:t>4</a:t>
                      </a:r>
                      <a:r>
                        <a:rPr lang="bg-BG" sz="1400" baseline="0" dirty="0" smtClean="0">
                          <a:solidFill>
                            <a:schemeClr val="accent1"/>
                          </a:solidFill>
                        </a:rPr>
                        <a:t> години</a:t>
                      </a:r>
                      <a:endParaRPr lang="bg-BG" sz="1400" dirty="0">
                        <a:solidFill>
                          <a:schemeClr val="accent1"/>
                        </a:solidFill>
                      </a:endParaRPr>
                    </a:p>
                  </a:txBody>
                  <a:tcPr>
                    <a:noFill/>
                  </a:tcPr>
                </a:tc>
                <a:tc>
                  <a:txBody>
                    <a:bodyPr/>
                    <a:lstStyle/>
                    <a:p>
                      <a:r>
                        <a:rPr lang="bg-BG" sz="1400" dirty="0" smtClean="0">
                          <a:solidFill>
                            <a:schemeClr val="accent1"/>
                          </a:solidFill>
                        </a:rPr>
                        <a:t>6 години</a:t>
                      </a:r>
                      <a:endParaRPr lang="bg-BG" sz="1400" dirty="0">
                        <a:solidFill>
                          <a:schemeClr val="accent1"/>
                        </a:solidFill>
                      </a:endParaRPr>
                    </a:p>
                  </a:txBody>
                  <a:tcPr>
                    <a:noFill/>
                  </a:tcPr>
                </a:tc>
                <a:tc>
                  <a:txBody>
                    <a:bodyPr/>
                    <a:lstStyle/>
                    <a:p>
                      <a:r>
                        <a:rPr lang="bg-BG" sz="1400" dirty="0" smtClean="0">
                          <a:solidFill>
                            <a:schemeClr val="accent1"/>
                          </a:solidFill>
                        </a:rPr>
                        <a:t>8 години</a:t>
                      </a:r>
                      <a:endParaRPr lang="bg-BG" sz="1400" dirty="0">
                        <a:solidFill>
                          <a:schemeClr val="accent1"/>
                        </a:solidFill>
                      </a:endParaRPr>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sz="1400" b="1" smtClean="0">
                          <a:solidFill>
                            <a:schemeClr val="accent1"/>
                          </a:solidFill>
                        </a:rPr>
                        <a:t>Научни</a:t>
                      </a:r>
                      <a:r>
                        <a:rPr lang="bg-BG" sz="1400" b="1" baseline="0" smtClean="0">
                          <a:solidFill>
                            <a:schemeClr val="accent1"/>
                          </a:solidFill>
                        </a:rPr>
                        <a:t> изследвания</a:t>
                      </a:r>
                      <a:endParaRPr lang="bg-BG" sz="1400" b="1" smtClean="0">
                        <a:solidFill>
                          <a:schemeClr val="accent1"/>
                        </a:solidFill>
                      </a:endParaRPr>
                    </a:p>
                  </a:txBody>
                  <a:tcPr>
                    <a:noFill/>
                  </a:tcPr>
                </a:tc>
                <a:tc>
                  <a:txBody>
                    <a:bodyPr/>
                    <a:lstStyle/>
                    <a:p>
                      <a:r>
                        <a:rPr lang="bg-BG" sz="1200" dirty="0" smtClean="0"/>
                        <a:t>Големи проекти по </a:t>
                      </a:r>
                      <a:r>
                        <a:rPr lang="en-US" sz="1200" dirty="0" smtClean="0"/>
                        <a:t>7</a:t>
                      </a:r>
                      <a:r>
                        <a:rPr lang="bg-BG" sz="1200" dirty="0" smtClean="0"/>
                        <a:t>РП, Холандски научноизследователски</a:t>
                      </a:r>
                      <a:r>
                        <a:rPr lang="bg-BG" sz="1200" baseline="0" dirty="0" smtClean="0"/>
                        <a:t> проекти</a:t>
                      </a:r>
                      <a:endParaRPr lang="bg-BG" sz="1200" dirty="0"/>
                    </a:p>
                  </a:txBody>
                  <a:tcPr/>
                </a:tc>
                <a:tc>
                  <a:txBody>
                    <a:bodyPr/>
                    <a:lstStyle/>
                    <a:p>
                      <a:r>
                        <a:rPr lang="bg-BG" sz="1200" dirty="0" smtClean="0"/>
                        <a:t>Използване на първите резултати в образованието и бизнеса</a:t>
                      </a:r>
                      <a:endParaRPr lang="bg-BG" sz="1200" dirty="0"/>
                    </a:p>
                  </a:txBody>
                  <a:tcPr/>
                </a:tc>
                <a:tc>
                  <a:txBody>
                    <a:bodyPr/>
                    <a:lstStyle/>
                    <a:p>
                      <a:r>
                        <a:rPr lang="bg-BG" sz="1200" dirty="0" smtClean="0"/>
                        <a:t>Резултати от 7РП, нови проекти начело с холандски университети</a:t>
                      </a:r>
                      <a:endParaRPr lang="bg-BG" sz="1200" dirty="0"/>
                    </a:p>
                  </a:txBody>
                  <a:tcPr/>
                </a:tc>
                <a:tc>
                  <a:txBody>
                    <a:bodyPr/>
                    <a:lstStyle/>
                    <a:p>
                      <a:r>
                        <a:rPr lang="bg-BG" sz="1200" baseline="0" dirty="0" smtClean="0"/>
                        <a:t>Научните  постижения областта на </a:t>
                      </a:r>
                      <a:r>
                        <a:rPr lang="en-US" sz="1200" baseline="0" dirty="0" err="1" smtClean="0"/>
                        <a:t>SaaS</a:t>
                      </a:r>
                      <a:endParaRPr lang="bg-BG"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sz="1400" b="1" smtClean="0">
                          <a:solidFill>
                            <a:schemeClr val="accent1"/>
                          </a:solidFill>
                        </a:rPr>
                        <a:t>Образование</a:t>
                      </a:r>
                    </a:p>
                  </a:txBody>
                  <a:tcPr>
                    <a:noFill/>
                  </a:tcPr>
                </a:tc>
                <a:tc>
                  <a:txBody>
                    <a:bodyPr/>
                    <a:lstStyle/>
                    <a:p>
                      <a:r>
                        <a:rPr lang="bg-BG" sz="1200" dirty="0" smtClean="0"/>
                        <a:t>Кратки курсове за професионалисти и влияние върху текущите учебни програми</a:t>
                      </a:r>
                      <a:endParaRPr lang="bg-BG" sz="1200" dirty="0"/>
                    </a:p>
                  </a:txBody>
                  <a:tcPr/>
                </a:tc>
                <a:tc>
                  <a:txBody>
                    <a:bodyPr/>
                    <a:lstStyle/>
                    <a:p>
                      <a:r>
                        <a:rPr lang="bg-BG" sz="1200" dirty="0" smtClean="0"/>
                        <a:t>Начало на разработка на нови учебни</a:t>
                      </a:r>
                      <a:r>
                        <a:rPr lang="bg-BG" sz="1200" baseline="0" dirty="0" smtClean="0"/>
                        <a:t> програми</a:t>
                      </a:r>
                      <a:endParaRPr lang="bg-BG" sz="1200" dirty="0"/>
                    </a:p>
                  </a:txBody>
                  <a:tcPr/>
                </a:tc>
                <a:tc>
                  <a:txBody>
                    <a:bodyPr/>
                    <a:lstStyle/>
                    <a:p>
                      <a:r>
                        <a:rPr lang="bg-BG" sz="1200" dirty="0" smtClean="0"/>
                        <a:t>Начало на обучение по новите учебни програми</a:t>
                      </a:r>
                      <a:endParaRPr lang="bg-BG" sz="1200" dirty="0"/>
                    </a:p>
                  </a:txBody>
                  <a:tcPr/>
                </a:tc>
                <a:tc>
                  <a:txBody>
                    <a:bodyPr/>
                    <a:lstStyle/>
                    <a:p>
                      <a:r>
                        <a:rPr lang="bg-BG" sz="1200" dirty="0" smtClean="0"/>
                        <a:t>Международна популярност</a:t>
                      </a:r>
                      <a:endParaRPr lang="bg-BG" sz="1200" dirty="0"/>
                    </a:p>
                  </a:txBody>
                  <a:tcPr/>
                </a:tc>
              </a:tr>
              <a:tr h="370840">
                <a:tc>
                  <a:txBody>
                    <a:bodyPr/>
                    <a:lstStyle/>
                    <a:p>
                      <a:r>
                        <a:rPr lang="bg-BG" sz="1400" b="1" dirty="0" smtClean="0">
                          <a:solidFill>
                            <a:schemeClr val="accent1"/>
                          </a:solidFill>
                        </a:rPr>
                        <a:t>Валоризация</a:t>
                      </a:r>
                      <a:endParaRPr lang="bg-BG" sz="1400" b="1" dirty="0">
                        <a:solidFill>
                          <a:schemeClr val="accent1"/>
                        </a:solidFill>
                      </a:endParaRPr>
                    </a:p>
                  </a:txBody>
                  <a:tcPr>
                    <a:noFill/>
                  </a:tcPr>
                </a:tc>
                <a:tc>
                  <a:txBody>
                    <a:bodyPr/>
                    <a:lstStyle/>
                    <a:p>
                      <a:r>
                        <a:rPr lang="bg-BG" sz="1200" dirty="0" smtClean="0"/>
                        <a:t>Проекти с бизнес и технологични институции</a:t>
                      </a:r>
                      <a:endParaRPr lang="bg-BG" sz="1200" dirty="0"/>
                    </a:p>
                  </a:txBody>
                  <a:tcPr/>
                </a:tc>
                <a:tc>
                  <a:txBody>
                    <a:bodyPr/>
                    <a:lstStyle/>
                    <a:p>
                      <a:r>
                        <a:rPr lang="bg-BG" sz="1200" dirty="0" smtClean="0"/>
                        <a:t>Установени</a:t>
                      </a:r>
                      <a:r>
                        <a:rPr lang="bg-BG" sz="1200" baseline="0" dirty="0" smtClean="0"/>
                        <a:t> и стабилни тестови рамки за новите  проекти</a:t>
                      </a:r>
                      <a:endParaRPr lang="bg-BG" sz="1200" dirty="0"/>
                    </a:p>
                  </a:txBody>
                  <a:tcPr/>
                </a:tc>
                <a:tc>
                  <a:txBody>
                    <a:bodyPr/>
                    <a:lstStyle/>
                    <a:p>
                      <a:r>
                        <a:rPr lang="bg-BG" sz="1200" dirty="0" smtClean="0"/>
                        <a:t>Създаване на умения за тестване на нови</a:t>
                      </a:r>
                      <a:r>
                        <a:rPr lang="bg-BG" sz="1200" baseline="0" dirty="0" smtClean="0"/>
                        <a:t> </a:t>
                      </a:r>
                      <a:r>
                        <a:rPr lang="bg-BG" sz="1200" dirty="0" smtClean="0"/>
                        <a:t>приложения</a:t>
                      </a:r>
                      <a:endParaRPr lang="bg-BG" sz="1200" dirty="0"/>
                    </a:p>
                  </a:txBody>
                  <a:tcPr/>
                </a:tc>
                <a:tc>
                  <a:txBody>
                    <a:bodyPr/>
                    <a:lstStyle/>
                    <a:p>
                      <a:r>
                        <a:rPr lang="bg-BG" sz="1200" dirty="0" smtClean="0"/>
                        <a:t>Постижения в реализацията и тестването на реални </a:t>
                      </a:r>
                      <a:r>
                        <a:rPr lang="en-US" sz="1200" dirty="0" err="1" smtClean="0"/>
                        <a:t>SaaS</a:t>
                      </a:r>
                      <a:r>
                        <a:rPr lang="en-US" sz="1200" dirty="0" smtClean="0"/>
                        <a:t> </a:t>
                      </a:r>
                      <a:r>
                        <a:rPr lang="bg-BG" sz="1200" dirty="0" smtClean="0"/>
                        <a:t>приложения</a:t>
                      </a:r>
                      <a:endParaRPr lang="bg-BG" sz="1200" dirty="0"/>
                    </a:p>
                  </a:txBody>
                  <a:tcPr/>
                </a:tc>
              </a:tr>
              <a:tr h="370840">
                <a:tc>
                  <a:txBody>
                    <a:bodyPr/>
                    <a:lstStyle/>
                    <a:p>
                      <a:r>
                        <a:rPr lang="bg-BG" sz="1400" b="1" smtClean="0">
                          <a:solidFill>
                            <a:schemeClr val="accent1"/>
                          </a:solidFill>
                        </a:rPr>
                        <a:t>Гилдии</a:t>
                      </a:r>
                      <a:endParaRPr lang="bg-BG" sz="1400" b="1">
                        <a:solidFill>
                          <a:schemeClr val="accent1"/>
                        </a:solidFill>
                      </a:endParaRPr>
                    </a:p>
                  </a:txBody>
                  <a:tcPr>
                    <a:noFill/>
                  </a:tcPr>
                </a:tc>
                <a:tc>
                  <a:txBody>
                    <a:bodyPr/>
                    <a:lstStyle/>
                    <a:p>
                      <a:r>
                        <a:rPr lang="bg-BG" sz="1200" dirty="0" smtClean="0"/>
                        <a:t>Начало на организацията на професионално и академично общество</a:t>
                      </a:r>
                      <a:endParaRPr lang="bg-BG" sz="1200" dirty="0"/>
                    </a:p>
                  </a:txBody>
                  <a:tcPr/>
                </a:tc>
                <a:tc>
                  <a:txBody>
                    <a:bodyPr/>
                    <a:lstStyle/>
                    <a:p>
                      <a:r>
                        <a:rPr lang="bg-BG" sz="1200" dirty="0" smtClean="0"/>
                        <a:t>Гилдиите стават комуникационна платформа,</a:t>
                      </a:r>
                      <a:r>
                        <a:rPr lang="bg-BG" sz="1200" baseline="0" dirty="0" smtClean="0"/>
                        <a:t> управляваща приоритетите в областта</a:t>
                      </a:r>
                      <a:endParaRPr lang="bg-BG" sz="1200" dirty="0"/>
                    </a:p>
                  </a:txBody>
                  <a:tcPr/>
                </a:tc>
                <a:tc>
                  <a:txBody>
                    <a:bodyPr/>
                    <a:lstStyle/>
                    <a:p>
                      <a:r>
                        <a:rPr lang="en-US" sz="1200" dirty="0" err="1" smtClean="0"/>
                        <a:t>SaaS</a:t>
                      </a:r>
                      <a:r>
                        <a:rPr lang="en-US" sz="1200" dirty="0" smtClean="0"/>
                        <a:t> </a:t>
                      </a:r>
                      <a:r>
                        <a:rPr lang="bg-BG" sz="1200" dirty="0" smtClean="0"/>
                        <a:t>професионалистите стават членове на гилдия, която активно управлява обществото</a:t>
                      </a:r>
                      <a:endParaRPr lang="bg-BG" sz="1200" dirty="0"/>
                    </a:p>
                  </a:txBody>
                  <a:tcPr/>
                </a:tc>
                <a:tc>
                  <a:txBody>
                    <a:bodyPr/>
                    <a:lstStyle/>
                    <a:p>
                      <a:endParaRPr lang="bg-BG" sz="1200"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Научни теми и въпроси</a:t>
            </a:r>
            <a:endParaRPr lang="bg-BG" dirty="0"/>
          </a:p>
        </p:txBody>
      </p:sp>
      <p:sp>
        <p:nvSpPr>
          <p:cNvPr id="3" name="Content Placeholder 2"/>
          <p:cNvSpPr>
            <a:spLocks noGrp="1"/>
          </p:cNvSpPr>
          <p:nvPr>
            <p:ph idx="1"/>
          </p:nvPr>
        </p:nvSpPr>
        <p:spPr>
          <a:xfrm>
            <a:off x="457200" y="1124745"/>
            <a:ext cx="8229600" cy="2016223"/>
          </a:xfrm>
        </p:spPr>
        <p:txBody>
          <a:bodyPr/>
          <a:lstStyle/>
          <a:p>
            <a:r>
              <a:rPr lang="bg-BG" dirty="0" smtClean="0"/>
              <a:t>Основни научноизследователски теми са:</a:t>
            </a:r>
          </a:p>
          <a:p>
            <a:pPr lvl="1"/>
            <a:r>
              <a:rPr lang="bg-BG" dirty="0" smtClean="0"/>
              <a:t>Иновации в бизнес услугите</a:t>
            </a:r>
          </a:p>
          <a:p>
            <a:pPr lvl="1"/>
            <a:r>
              <a:rPr lang="bg-BG" dirty="0" smtClean="0"/>
              <a:t>Еволюция на софтуерните услуги</a:t>
            </a:r>
          </a:p>
          <a:p>
            <a:pPr lvl="1"/>
            <a:r>
              <a:rPr lang="bg-BG" dirty="0" smtClean="0"/>
              <a:t>Преход към услуги</a:t>
            </a:r>
          </a:p>
          <a:p>
            <a:pPr lvl="1"/>
            <a:r>
              <a:rPr lang="bg-BG" dirty="0" smtClean="0"/>
              <a:t>Управление на услуги</a:t>
            </a:r>
            <a:endParaRPr lang="bg-BG" dirty="0"/>
          </a:p>
        </p:txBody>
      </p:sp>
      <p:graphicFrame>
        <p:nvGraphicFramePr>
          <p:cNvPr id="4" name="Table 3"/>
          <p:cNvGraphicFramePr>
            <a:graphicFrameLocks noGrp="1"/>
          </p:cNvGraphicFramePr>
          <p:nvPr/>
        </p:nvGraphicFramePr>
        <p:xfrm>
          <a:off x="683568" y="3645024"/>
          <a:ext cx="6723204" cy="1407160"/>
        </p:xfrm>
        <a:graphic>
          <a:graphicData uri="http://schemas.openxmlformats.org/drawingml/2006/table">
            <a:tbl>
              <a:tblPr firstRow="1" bandRow="1">
                <a:tableStyleId>{5C22544A-7EE6-4342-B048-85BDC9FD1C3A}</a:tableStyleId>
              </a:tblPr>
              <a:tblGrid>
                <a:gridCol w="1419606"/>
                <a:gridCol w="2108786"/>
                <a:gridCol w="1670812"/>
                <a:gridCol w="1524000"/>
              </a:tblGrid>
              <a:tr h="370840">
                <a:tc>
                  <a:txBody>
                    <a:bodyPr/>
                    <a:lstStyle/>
                    <a:p>
                      <a:endParaRPr lang="bg-BG" sz="1400" b="1" dirty="0">
                        <a:solidFill>
                          <a:schemeClr val="accent1"/>
                        </a:solidFill>
                      </a:endParaRPr>
                    </a:p>
                  </a:txBody>
                  <a:tcPr>
                    <a:noFill/>
                  </a:tcPr>
                </a:tc>
                <a:tc>
                  <a:txBody>
                    <a:bodyPr/>
                    <a:lstStyle/>
                    <a:p>
                      <a:r>
                        <a:rPr lang="bg-BG" sz="1400" dirty="0" smtClean="0">
                          <a:solidFill>
                            <a:schemeClr val="accent1"/>
                          </a:solidFill>
                        </a:rPr>
                        <a:t>Архитектура</a:t>
                      </a:r>
                      <a:endParaRPr lang="bg-BG" sz="1400" dirty="0">
                        <a:solidFill>
                          <a:schemeClr val="accent1"/>
                        </a:solidFill>
                      </a:endParaRPr>
                    </a:p>
                  </a:txBody>
                  <a:tcPr>
                    <a:noFill/>
                  </a:tcPr>
                </a:tc>
                <a:tc>
                  <a:txBody>
                    <a:bodyPr/>
                    <a:lstStyle/>
                    <a:p>
                      <a:r>
                        <a:rPr lang="bg-BG" sz="1400" dirty="0" smtClean="0">
                          <a:solidFill>
                            <a:schemeClr val="accent1"/>
                          </a:solidFill>
                        </a:rPr>
                        <a:t>Преход</a:t>
                      </a:r>
                      <a:endParaRPr lang="bg-BG" sz="1400" dirty="0">
                        <a:solidFill>
                          <a:schemeClr val="accent1"/>
                        </a:solidFill>
                      </a:endParaRPr>
                    </a:p>
                  </a:txBody>
                  <a:tcPr>
                    <a:noFill/>
                  </a:tcPr>
                </a:tc>
                <a:tc>
                  <a:txBody>
                    <a:bodyPr/>
                    <a:lstStyle/>
                    <a:p>
                      <a:r>
                        <a:rPr lang="bg-BG" sz="1400" dirty="0" smtClean="0">
                          <a:solidFill>
                            <a:schemeClr val="accent1"/>
                          </a:solidFill>
                        </a:rPr>
                        <a:t>Управление</a:t>
                      </a:r>
                      <a:endParaRPr lang="bg-BG" sz="1400" dirty="0">
                        <a:solidFill>
                          <a:schemeClr val="accent1"/>
                        </a:solidFill>
                      </a:endParaRPr>
                    </a:p>
                  </a:txBody>
                  <a:tcPr>
                    <a:noFill/>
                  </a:tcPr>
                </a:tc>
              </a:tr>
              <a:tr h="370840">
                <a:tc>
                  <a:txBody>
                    <a:bodyPr/>
                    <a:lstStyle/>
                    <a:p>
                      <a:r>
                        <a:rPr lang="bg-BG" sz="1400" b="1" dirty="0" smtClean="0">
                          <a:solidFill>
                            <a:schemeClr val="accent1"/>
                          </a:solidFill>
                        </a:rPr>
                        <a:t>Бизнес</a:t>
                      </a:r>
                      <a:endParaRPr lang="bg-BG" sz="1400" b="1" dirty="0">
                        <a:solidFill>
                          <a:schemeClr val="accent1"/>
                        </a:solidFill>
                      </a:endParaRPr>
                    </a:p>
                  </a:txBody>
                  <a:tcPr>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bg-BG" sz="1400" dirty="0" smtClean="0"/>
                        <a:t>Иновации в бизнес услугите</a:t>
                      </a: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bg-BG" sz="1400" dirty="0" smtClean="0"/>
                        <a:t>Преход към услуги</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row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bg-BG" sz="1400" dirty="0" smtClean="0"/>
                        <a:t>Управление на услугите</a:t>
                      </a:r>
                    </a:p>
                  </a:txBody>
                  <a:tcPr>
                    <a:lnL w="38100" cap="flat" cmpd="sng" algn="ctr">
                      <a:solidFill>
                        <a:schemeClr val="bg1"/>
                      </a:solidFill>
                      <a:prstDash val="solid"/>
                      <a:round/>
                      <a:headEnd type="none" w="med" len="med"/>
                      <a:tailEnd type="none" w="med" len="med"/>
                    </a:lnL>
                  </a:tcPr>
                </a:tc>
              </a:tr>
              <a:tr h="370840">
                <a:tc>
                  <a:txBody>
                    <a:bodyPr/>
                    <a:lstStyle/>
                    <a:p>
                      <a:r>
                        <a:rPr lang="bg-BG" sz="1400" b="1" dirty="0" smtClean="0">
                          <a:solidFill>
                            <a:schemeClr val="accent1"/>
                          </a:solidFill>
                        </a:rPr>
                        <a:t>Технология</a:t>
                      </a:r>
                      <a:endParaRPr lang="bg-BG" sz="1400" b="1" dirty="0">
                        <a:solidFill>
                          <a:schemeClr val="accent1"/>
                        </a:solidFill>
                      </a:endParaRPr>
                    </a:p>
                  </a:txBody>
                  <a:tcPr>
                    <a:lnR w="38100" cap="flat" cmpd="sng" algn="ctr">
                      <a:solidFill>
                        <a:schemeClr val="bg1"/>
                      </a:solidFill>
                      <a:prstDash val="solid"/>
                      <a:round/>
                      <a:headEnd type="none" w="med" len="med"/>
                      <a:tailEnd type="none" w="med" len="med"/>
                    </a:lnR>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bg-BG" sz="1400" dirty="0" smtClean="0"/>
                        <a:t>Еволюция на софтуерните услуги</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vMerge="1">
                  <a:txBody>
                    <a:bodyPr/>
                    <a:lstStyle/>
                    <a:p>
                      <a:endParaRPr lang="bg-BG" dirty="0"/>
                    </a:p>
                  </a:txBody>
                  <a:tcPr/>
                </a:tc>
                <a:tc vMerge="1">
                  <a:txBody>
                    <a:bodyPr/>
                    <a:lstStyle/>
                    <a:p>
                      <a:endParaRPr lang="bg-BG"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ДИСКУСИЯ</a:t>
            </a:r>
            <a:endParaRPr lang="bg-BG" dirty="0"/>
          </a:p>
        </p:txBody>
      </p:sp>
      <p:sp>
        <p:nvSpPr>
          <p:cNvPr id="3" name="Text Placeholder 2"/>
          <p:cNvSpPr>
            <a:spLocks noGrp="1"/>
          </p:cNvSpPr>
          <p:nvPr>
            <p:ph type="body" idx="1"/>
          </p:nvPr>
        </p:nvSpPr>
        <p:spPr/>
        <p:txBody>
          <a:bodyPr/>
          <a:lstStyle/>
          <a:p>
            <a:r>
              <a:rPr lang="bg-BG" dirty="0" smtClean="0"/>
              <a:t>Благодаря за вниманието!</a:t>
            </a:r>
            <a:endParaRPr lang="bg-B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Методология</a:t>
            </a:r>
            <a:endParaRPr lang="bg-BG" dirty="0"/>
          </a:p>
        </p:txBody>
      </p:sp>
      <p:sp>
        <p:nvSpPr>
          <p:cNvPr id="3" name="Content Placeholder 2"/>
          <p:cNvSpPr>
            <a:spLocks noGrp="1"/>
          </p:cNvSpPr>
          <p:nvPr>
            <p:ph idx="1"/>
          </p:nvPr>
        </p:nvSpPr>
        <p:spPr/>
        <p:txBody>
          <a:bodyPr>
            <a:normAutofit fontScale="85000" lnSpcReduction="10000"/>
          </a:bodyPr>
          <a:lstStyle/>
          <a:p>
            <a:r>
              <a:rPr lang="bg-BG" dirty="0" smtClean="0"/>
              <a:t>Стратегическият план за научни изследвания е базиран на резултатите от анкета за компетенциите на хора, работещи в областта на софтуера и услугите.</a:t>
            </a:r>
          </a:p>
          <a:p>
            <a:r>
              <a:rPr lang="bg-BG" dirty="0" smtClean="0"/>
              <a:t>В резултат са идентифицирани седем предизвикателства с високо ниво на влияние върху Испанската икономика.</a:t>
            </a:r>
          </a:p>
          <a:p>
            <a:r>
              <a:rPr lang="bg-BG" dirty="0" smtClean="0"/>
              <a:t>За преодоляването на тези предизвикателства са дефинирани набор от технологии и компетенции, които трябва да бъдат развивани.</a:t>
            </a:r>
          </a:p>
          <a:p>
            <a:r>
              <a:rPr lang="bg-BG" dirty="0" smtClean="0"/>
              <a:t>Приложената методология</a:t>
            </a:r>
            <a:r>
              <a:rPr lang="en-US" dirty="0" smtClean="0"/>
              <a:t>,</a:t>
            </a:r>
            <a:r>
              <a:rPr lang="bg-BG" dirty="0" smtClean="0"/>
              <a:t> известна като </a:t>
            </a:r>
            <a:r>
              <a:rPr lang="en-US" dirty="0" smtClean="0">
                <a:solidFill>
                  <a:schemeClr val="accent1"/>
                </a:solidFill>
                <a:hlinkClick r:id="rId2"/>
              </a:rPr>
              <a:t>Technology Roadmap Methodology</a:t>
            </a:r>
            <a:r>
              <a:rPr lang="bg-BG" dirty="0" smtClean="0">
                <a:solidFill>
                  <a:schemeClr val="accent1"/>
                </a:solidFill>
                <a:hlinkClick r:id="rId2"/>
              </a:rPr>
              <a:t> (</a:t>
            </a:r>
            <a:r>
              <a:rPr lang="en-US" dirty="0" smtClean="0">
                <a:solidFill>
                  <a:schemeClr val="accent1"/>
                </a:solidFill>
                <a:hlinkClick r:id="rId2"/>
              </a:rPr>
              <a:t>TRM</a:t>
            </a:r>
            <a:r>
              <a:rPr lang="bg-BG" dirty="0" smtClean="0">
                <a:solidFill>
                  <a:schemeClr val="accent1"/>
                </a:solidFill>
                <a:hlinkClick r:id="rId2"/>
              </a:rPr>
              <a:t>)</a:t>
            </a:r>
            <a:r>
              <a:rPr lang="en-US" dirty="0" smtClean="0"/>
              <a:t>, </a:t>
            </a:r>
            <a:r>
              <a:rPr lang="bg-BG" dirty="0" smtClean="0"/>
              <a:t>се състои от четири нива</a:t>
            </a:r>
            <a:r>
              <a:rPr lang="en-US" dirty="0" smtClean="0"/>
              <a:t>:</a:t>
            </a:r>
            <a:endParaRPr lang="bg-BG" dirty="0" smtClean="0"/>
          </a:p>
          <a:p>
            <a:pPr lvl="1"/>
            <a:r>
              <a:rPr lang="bg-BG" dirty="0" smtClean="0"/>
              <a:t>Пазар “</a:t>
            </a:r>
            <a:r>
              <a:rPr lang="en-US" dirty="0" smtClean="0"/>
              <a:t>know why</a:t>
            </a:r>
            <a:r>
              <a:rPr lang="bg-BG" dirty="0" smtClean="0"/>
              <a:t>”</a:t>
            </a:r>
            <a:endParaRPr lang="en-US" dirty="0" smtClean="0"/>
          </a:p>
          <a:p>
            <a:pPr lvl="2"/>
            <a:r>
              <a:rPr lang="bg-BG" dirty="0" smtClean="0"/>
              <a:t>Идентифициране на пазарните сегменти и анализ на съществуващите и бъдещите нужди на пазара</a:t>
            </a:r>
          </a:p>
          <a:p>
            <a:pPr lvl="1"/>
            <a:r>
              <a:rPr lang="bg-BG" dirty="0" smtClean="0"/>
              <a:t>Области на приложение “</a:t>
            </a:r>
            <a:r>
              <a:rPr lang="en-US" dirty="0" smtClean="0"/>
              <a:t>know what</a:t>
            </a:r>
            <a:r>
              <a:rPr lang="bg-BG" dirty="0" smtClean="0"/>
              <a:t>”</a:t>
            </a:r>
          </a:p>
          <a:p>
            <a:pPr lvl="2"/>
            <a:r>
              <a:rPr lang="bg-BG" dirty="0" smtClean="0"/>
              <a:t>Съсредоточаване върху ключовите продукти и процеси на пазара</a:t>
            </a:r>
          </a:p>
          <a:p>
            <a:pPr lvl="1"/>
            <a:r>
              <a:rPr lang="bg-BG" dirty="0" smtClean="0"/>
              <a:t>Технологии “</a:t>
            </a:r>
            <a:r>
              <a:rPr lang="en-US" dirty="0" smtClean="0"/>
              <a:t>know how”</a:t>
            </a:r>
            <a:endParaRPr lang="bg-BG" dirty="0" smtClean="0"/>
          </a:p>
          <a:p>
            <a:pPr lvl="2"/>
            <a:r>
              <a:rPr lang="bg-BG" dirty="0" smtClean="0"/>
              <a:t>Ключови технологии в една или повече области на приложение</a:t>
            </a:r>
          </a:p>
          <a:p>
            <a:pPr lvl="1"/>
            <a:r>
              <a:rPr lang="bg-BG" dirty="0" smtClean="0"/>
              <a:t>Ресурси</a:t>
            </a:r>
            <a:r>
              <a:rPr lang="en-US" dirty="0" smtClean="0"/>
              <a:t> </a:t>
            </a:r>
            <a:r>
              <a:rPr lang="bg-BG" dirty="0" smtClean="0"/>
              <a:t>“</a:t>
            </a:r>
            <a:r>
              <a:rPr lang="en-US" dirty="0" smtClean="0"/>
              <a:t>to do action plan”</a:t>
            </a:r>
            <a:endParaRPr lang="bg-BG" dirty="0" smtClean="0"/>
          </a:p>
          <a:p>
            <a:pPr lvl="2"/>
            <a:r>
              <a:rPr lang="bg-BG" dirty="0" smtClean="0"/>
              <a:t>Инфраструктура и </a:t>
            </a:r>
            <a:r>
              <a:rPr lang="ru-RU" dirty="0" smtClean="0"/>
              <a:t> инициативи за развитието на технологиите: стратегически проекти, хора, знания, инвестиции, партньорства и др.</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sz="3000" dirty="0" smtClean="0"/>
              <a:t>Резултати от попълване на карта на компетенциите</a:t>
            </a:r>
            <a:endParaRPr lang="bg-BG" sz="3000" dirty="0"/>
          </a:p>
        </p:txBody>
      </p:sp>
      <p:pic>
        <p:nvPicPr>
          <p:cNvPr id="1026" name="Picture 2"/>
          <p:cNvPicPr>
            <a:picLocks noChangeAspect="1" noChangeArrowheads="1"/>
          </p:cNvPicPr>
          <p:nvPr/>
        </p:nvPicPr>
        <p:blipFill>
          <a:blip r:embed="rId2" cstate="print"/>
          <a:srcRect/>
          <a:stretch>
            <a:fillRect/>
          </a:stretch>
        </p:blipFill>
        <p:spPr bwMode="auto">
          <a:xfrm>
            <a:off x="2123728" y="1196752"/>
            <a:ext cx="4608512" cy="505016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a:xfrm>
            <a:off x="4572000" y="2132856"/>
            <a:ext cx="3672408" cy="3240360"/>
          </a:xfrm>
          <a:prstGeom prst="roundRect">
            <a:avLst>
              <a:gd name="adj" fmla="val 10503"/>
            </a:avLst>
          </a:prstGeom>
          <a:solidFill>
            <a:schemeClr val="bg2">
              <a:lumMod val="9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40" name="Rounded Rectangle 39"/>
          <p:cNvSpPr/>
          <p:nvPr/>
        </p:nvSpPr>
        <p:spPr>
          <a:xfrm>
            <a:off x="1043608" y="2132856"/>
            <a:ext cx="2880320" cy="3240360"/>
          </a:xfrm>
          <a:prstGeom prst="roundRect">
            <a:avLst>
              <a:gd name="adj" fmla="val 9886"/>
            </a:avLst>
          </a:prstGeom>
          <a:solidFill>
            <a:schemeClr val="bg2">
              <a:lumMod val="9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2" name="Title 1"/>
          <p:cNvSpPr>
            <a:spLocks noGrp="1"/>
          </p:cNvSpPr>
          <p:nvPr>
            <p:ph type="title"/>
          </p:nvPr>
        </p:nvSpPr>
        <p:spPr/>
        <p:txBody>
          <a:bodyPr>
            <a:normAutofit fontScale="90000"/>
          </a:bodyPr>
          <a:lstStyle/>
          <a:p>
            <a:r>
              <a:rPr lang="bg-BG" dirty="0" smtClean="0"/>
              <a:t>Приложение на методологията</a:t>
            </a:r>
            <a:endParaRPr lang="bg-BG" dirty="0"/>
          </a:p>
        </p:txBody>
      </p:sp>
      <p:sp>
        <p:nvSpPr>
          <p:cNvPr id="4" name="TextBox 3"/>
          <p:cNvSpPr txBox="1"/>
          <p:nvPr/>
        </p:nvSpPr>
        <p:spPr>
          <a:xfrm>
            <a:off x="1259632" y="2563399"/>
            <a:ext cx="2448272" cy="433553"/>
          </a:xfrm>
          <a:prstGeom prst="rect">
            <a:avLst/>
          </a:prstGeom>
          <a:solidFill>
            <a:schemeClr val="accent1"/>
          </a:solidFill>
          <a:ln>
            <a:solidFill>
              <a:schemeClr val="tx2"/>
            </a:solidFill>
          </a:ln>
        </p:spPr>
        <p:txBody>
          <a:bodyPr wrap="square" lIns="108000" tIns="108000" rIns="108000" bIns="108000" rtlCol="0">
            <a:spAutoFit/>
          </a:bodyPr>
          <a:lstStyle/>
          <a:p>
            <a:pPr algn="ctr"/>
            <a:r>
              <a:rPr lang="bg-BG" sz="1400" b="1" dirty="0" smtClean="0">
                <a:solidFill>
                  <a:schemeClr val="bg1"/>
                </a:solidFill>
              </a:rPr>
              <a:t>Пазар</a:t>
            </a:r>
            <a:endParaRPr lang="bg-BG" sz="1400" b="1" dirty="0">
              <a:solidFill>
                <a:schemeClr val="bg1"/>
              </a:solidFill>
            </a:endParaRPr>
          </a:p>
        </p:txBody>
      </p:sp>
      <p:sp>
        <p:nvSpPr>
          <p:cNvPr id="5" name="TextBox 4"/>
          <p:cNvSpPr txBox="1"/>
          <p:nvPr/>
        </p:nvSpPr>
        <p:spPr>
          <a:xfrm>
            <a:off x="1259632" y="3283479"/>
            <a:ext cx="2448272" cy="433553"/>
          </a:xfrm>
          <a:prstGeom prst="rect">
            <a:avLst/>
          </a:prstGeom>
          <a:solidFill>
            <a:schemeClr val="accent1"/>
          </a:solidFill>
          <a:ln>
            <a:solidFill>
              <a:schemeClr val="tx2"/>
            </a:solidFill>
          </a:ln>
        </p:spPr>
        <p:txBody>
          <a:bodyPr wrap="square" lIns="108000" tIns="108000" rIns="108000" bIns="108000" rtlCol="0">
            <a:spAutoFit/>
          </a:bodyPr>
          <a:lstStyle/>
          <a:p>
            <a:pPr algn="ctr"/>
            <a:r>
              <a:rPr lang="bg-BG" sz="1400" b="1" dirty="0" smtClean="0">
                <a:solidFill>
                  <a:schemeClr val="bg1"/>
                </a:solidFill>
              </a:rPr>
              <a:t>Области на приложение </a:t>
            </a:r>
            <a:endParaRPr lang="bg-BG" sz="1400" b="1" dirty="0">
              <a:solidFill>
                <a:schemeClr val="bg1"/>
              </a:solidFill>
            </a:endParaRPr>
          </a:p>
        </p:txBody>
      </p:sp>
      <p:sp>
        <p:nvSpPr>
          <p:cNvPr id="6" name="TextBox 5"/>
          <p:cNvSpPr txBox="1"/>
          <p:nvPr/>
        </p:nvSpPr>
        <p:spPr>
          <a:xfrm>
            <a:off x="1259632" y="4003559"/>
            <a:ext cx="2448272" cy="433553"/>
          </a:xfrm>
          <a:prstGeom prst="rect">
            <a:avLst/>
          </a:prstGeom>
          <a:solidFill>
            <a:schemeClr val="accent1"/>
          </a:solidFill>
          <a:ln>
            <a:solidFill>
              <a:schemeClr val="tx2"/>
            </a:solidFill>
          </a:ln>
        </p:spPr>
        <p:txBody>
          <a:bodyPr wrap="square" lIns="108000" tIns="108000" rIns="108000" bIns="108000" rtlCol="0">
            <a:spAutoFit/>
          </a:bodyPr>
          <a:lstStyle/>
          <a:p>
            <a:pPr algn="ctr"/>
            <a:r>
              <a:rPr lang="bg-BG" sz="1400" b="1" dirty="0" smtClean="0">
                <a:solidFill>
                  <a:schemeClr val="bg1"/>
                </a:solidFill>
              </a:rPr>
              <a:t>Технологии </a:t>
            </a:r>
            <a:endParaRPr lang="bg-BG" sz="1400" b="1" dirty="0">
              <a:solidFill>
                <a:schemeClr val="bg1"/>
              </a:solidFill>
            </a:endParaRPr>
          </a:p>
        </p:txBody>
      </p:sp>
      <p:sp>
        <p:nvSpPr>
          <p:cNvPr id="7" name="TextBox 6"/>
          <p:cNvSpPr txBox="1"/>
          <p:nvPr/>
        </p:nvSpPr>
        <p:spPr>
          <a:xfrm>
            <a:off x="1259632" y="4723639"/>
            <a:ext cx="2448272" cy="433553"/>
          </a:xfrm>
          <a:prstGeom prst="rect">
            <a:avLst/>
          </a:prstGeom>
          <a:solidFill>
            <a:schemeClr val="accent1"/>
          </a:solidFill>
          <a:ln>
            <a:solidFill>
              <a:schemeClr val="tx2"/>
            </a:solidFill>
          </a:ln>
        </p:spPr>
        <p:txBody>
          <a:bodyPr wrap="square" lIns="108000" tIns="108000" rIns="108000" bIns="108000" rtlCol="0">
            <a:spAutoFit/>
          </a:bodyPr>
          <a:lstStyle/>
          <a:p>
            <a:pPr algn="ctr"/>
            <a:r>
              <a:rPr lang="bg-BG" sz="1400" b="1" dirty="0" smtClean="0">
                <a:solidFill>
                  <a:schemeClr val="bg1"/>
                </a:solidFill>
              </a:rPr>
              <a:t>Ресурси</a:t>
            </a:r>
            <a:endParaRPr lang="bg-BG" sz="1400" b="1" dirty="0">
              <a:solidFill>
                <a:schemeClr val="bg1"/>
              </a:solidFill>
            </a:endParaRPr>
          </a:p>
        </p:txBody>
      </p:sp>
      <p:sp>
        <p:nvSpPr>
          <p:cNvPr id="8" name="TextBox 7"/>
          <p:cNvSpPr txBox="1"/>
          <p:nvPr/>
        </p:nvSpPr>
        <p:spPr>
          <a:xfrm>
            <a:off x="4788024" y="2563399"/>
            <a:ext cx="3240360" cy="433553"/>
          </a:xfrm>
          <a:prstGeom prst="rect">
            <a:avLst/>
          </a:prstGeom>
          <a:solidFill>
            <a:schemeClr val="accent2"/>
          </a:solidFill>
          <a:ln>
            <a:solidFill>
              <a:schemeClr val="tx2"/>
            </a:solidFill>
          </a:ln>
        </p:spPr>
        <p:txBody>
          <a:bodyPr wrap="square" lIns="108000" tIns="108000" rIns="108000" bIns="108000" rtlCol="0">
            <a:spAutoFit/>
          </a:bodyPr>
          <a:lstStyle/>
          <a:p>
            <a:pPr algn="ctr"/>
            <a:r>
              <a:rPr lang="en-US" sz="1400" b="1" dirty="0" smtClean="0">
                <a:solidFill>
                  <a:schemeClr val="bg1"/>
                </a:solidFill>
              </a:rPr>
              <a:t>INES </a:t>
            </a:r>
            <a:r>
              <a:rPr lang="bg-BG" sz="1400" b="1" dirty="0" smtClean="0">
                <a:solidFill>
                  <a:schemeClr val="bg1"/>
                </a:solidFill>
              </a:rPr>
              <a:t>Пазар</a:t>
            </a:r>
            <a:endParaRPr lang="bg-BG" sz="1400" b="1" dirty="0">
              <a:solidFill>
                <a:schemeClr val="bg1"/>
              </a:solidFill>
            </a:endParaRPr>
          </a:p>
        </p:txBody>
      </p:sp>
      <p:sp>
        <p:nvSpPr>
          <p:cNvPr id="9" name="TextBox 8"/>
          <p:cNvSpPr txBox="1"/>
          <p:nvPr/>
        </p:nvSpPr>
        <p:spPr>
          <a:xfrm>
            <a:off x="4788024" y="3283479"/>
            <a:ext cx="3240360" cy="433553"/>
          </a:xfrm>
          <a:prstGeom prst="rect">
            <a:avLst/>
          </a:prstGeom>
          <a:solidFill>
            <a:schemeClr val="accent2"/>
          </a:solidFill>
          <a:ln>
            <a:solidFill>
              <a:schemeClr val="tx2"/>
            </a:solidFill>
          </a:ln>
        </p:spPr>
        <p:txBody>
          <a:bodyPr wrap="square" lIns="108000" tIns="108000" rIns="108000" bIns="108000" rtlCol="0">
            <a:spAutoFit/>
          </a:bodyPr>
          <a:lstStyle/>
          <a:p>
            <a:pPr algn="ctr"/>
            <a:r>
              <a:rPr lang="bg-BG" sz="1400" b="1" dirty="0" smtClean="0">
                <a:solidFill>
                  <a:schemeClr val="bg1"/>
                </a:solidFill>
              </a:rPr>
              <a:t>Работни групи</a:t>
            </a:r>
            <a:endParaRPr lang="bg-BG" sz="1400" b="1" dirty="0">
              <a:solidFill>
                <a:schemeClr val="bg1"/>
              </a:solidFill>
            </a:endParaRPr>
          </a:p>
        </p:txBody>
      </p:sp>
      <p:sp>
        <p:nvSpPr>
          <p:cNvPr id="10" name="TextBox 9"/>
          <p:cNvSpPr txBox="1"/>
          <p:nvPr/>
        </p:nvSpPr>
        <p:spPr>
          <a:xfrm>
            <a:off x="4788024" y="4003559"/>
            <a:ext cx="3240360" cy="433553"/>
          </a:xfrm>
          <a:prstGeom prst="rect">
            <a:avLst/>
          </a:prstGeom>
          <a:solidFill>
            <a:schemeClr val="accent2"/>
          </a:solidFill>
          <a:ln>
            <a:solidFill>
              <a:schemeClr val="tx2"/>
            </a:solidFill>
          </a:ln>
        </p:spPr>
        <p:txBody>
          <a:bodyPr wrap="square" lIns="108000" tIns="108000" rIns="108000" bIns="108000" rtlCol="0">
            <a:spAutoFit/>
          </a:bodyPr>
          <a:lstStyle/>
          <a:p>
            <a:pPr algn="ctr"/>
            <a:r>
              <a:rPr lang="bg-BG" sz="1400" b="1" dirty="0" smtClean="0">
                <a:solidFill>
                  <a:schemeClr val="bg1"/>
                </a:solidFill>
              </a:rPr>
              <a:t>Предизвикателства и технологии</a:t>
            </a:r>
            <a:endParaRPr lang="bg-BG" sz="1400" b="1" dirty="0">
              <a:solidFill>
                <a:schemeClr val="bg1"/>
              </a:solidFill>
            </a:endParaRPr>
          </a:p>
        </p:txBody>
      </p:sp>
      <p:sp>
        <p:nvSpPr>
          <p:cNvPr id="11" name="TextBox 10"/>
          <p:cNvSpPr txBox="1"/>
          <p:nvPr/>
        </p:nvSpPr>
        <p:spPr>
          <a:xfrm>
            <a:off x="4788024" y="4723639"/>
            <a:ext cx="3240360" cy="433553"/>
          </a:xfrm>
          <a:prstGeom prst="rect">
            <a:avLst/>
          </a:prstGeom>
          <a:solidFill>
            <a:schemeClr val="accent2"/>
          </a:solidFill>
          <a:ln>
            <a:solidFill>
              <a:schemeClr val="tx2"/>
            </a:solidFill>
          </a:ln>
        </p:spPr>
        <p:txBody>
          <a:bodyPr wrap="square" lIns="108000" tIns="108000" rIns="108000" bIns="108000" rtlCol="0">
            <a:spAutoFit/>
          </a:bodyPr>
          <a:lstStyle/>
          <a:p>
            <a:pPr algn="ctr"/>
            <a:r>
              <a:rPr lang="bg-BG" sz="1400" b="1" dirty="0" smtClean="0">
                <a:solidFill>
                  <a:schemeClr val="bg1"/>
                </a:solidFill>
              </a:rPr>
              <a:t>План за действие</a:t>
            </a:r>
            <a:endParaRPr lang="bg-BG" sz="1400" b="1" dirty="0">
              <a:solidFill>
                <a:schemeClr val="bg1"/>
              </a:solidFill>
            </a:endParaRPr>
          </a:p>
        </p:txBody>
      </p:sp>
      <p:cxnSp>
        <p:nvCxnSpPr>
          <p:cNvPr id="13" name="Straight Arrow Connector 12"/>
          <p:cNvCxnSpPr>
            <a:stCxn id="4" idx="3"/>
            <a:endCxn id="8" idx="1"/>
          </p:cNvCxnSpPr>
          <p:nvPr/>
        </p:nvCxnSpPr>
        <p:spPr>
          <a:xfrm>
            <a:off x="3707904" y="2780176"/>
            <a:ext cx="1080120" cy="1588"/>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a:endCxn id="9" idx="1"/>
          </p:cNvCxnSpPr>
          <p:nvPr/>
        </p:nvCxnSpPr>
        <p:spPr>
          <a:xfrm>
            <a:off x="3707904" y="3500256"/>
            <a:ext cx="1080120" cy="1588"/>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3"/>
            <a:endCxn id="10" idx="1"/>
          </p:cNvCxnSpPr>
          <p:nvPr/>
        </p:nvCxnSpPr>
        <p:spPr>
          <a:xfrm>
            <a:off x="3707904" y="4220336"/>
            <a:ext cx="1080120" cy="1588"/>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3"/>
            <a:endCxn id="11" idx="1"/>
          </p:cNvCxnSpPr>
          <p:nvPr/>
        </p:nvCxnSpPr>
        <p:spPr>
          <a:xfrm>
            <a:off x="3707904" y="4940416"/>
            <a:ext cx="1080120" cy="1588"/>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763688" y="2132856"/>
            <a:ext cx="1513491" cy="307777"/>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bg-BG"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Методология</a:t>
            </a:r>
            <a:endParaRPr lang="bg-BG" sz="1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3" name="TextBox 42"/>
          <p:cNvSpPr txBox="1"/>
          <p:nvPr/>
        </p:nvSpPr>
        <p:spPr>
          <a:xfrm>
            <a:off x="4779611" y="2132856"/>
            <a:ext cx="3320781" cy="307777"/>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bg-BG"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Стратегически план за действие</a:t>
            </a:r>
            <a:endParaRPr lang="bg-BG" sz="1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INES </a:t>
            </a:r>
            <a:r>
              <a:rPr lang="bg-BG" dirty="0" smtClean="0"/>
              <a:t>Пазар</a:t>
            </a:r>
            <a:endParaRPr lang="bg-BG" dirty="0"/>
          </a:p>
        </p:txBody>
      </p:sp>
      <p:sp>
        <p:nvSpPr>
          <p:cNvPr id="3" name="Content Placeholder 2"/>
          <p:cNvSpPr>
            <a:spLocks noGrp="1"/>
          </p:cNvSpPr>
          <p:nvPr>
            <p:ph idx="1"/>
          </p:nvPr>
        </p:nvSpPr>
        <p:spPr>
          <a:xfrm>
            <a:off x="457200" y="1124745"/>
            <a:ext cx="8229600" cy="1296143"/>
          </a:xfrm>
        </p:spPr>
        <p:txBody>
          <a:bodyPr/>
          <a:lstStyle/>
          <a:p>
            <a:r>
              <a:rPr lang="bg-BG" dirty="0" smtClean="0"/>
              <a:t>Реализиран е </a:t>
            </a:r>
            <a:r>
              <a:rPr lang="en-US" dirty="0" smtClean="0"/>
              <a:t>SWOT</a:t>
            </a:r>
            <a:r>
              <a:rPr lang="bg-BG" dirty="0" smtClean="0"/>
              <a:t> анализ с цел да се идентифицират </a:t>
            </a:r>
            <a:r>
              <a:rPr lang="ru-RU" dirty="0" smtClean="0"/>
              <a:t>слабостите, заплахите, силните страни и възможностите на </a:t>
            </a:r>
            <a:r>
              <a:rPr lang="en-US" dirty="0" smtClean="0"/>
              <a:t>INES</a:t>
            </a:r>
            <a:endParaRPr lang="bg-BG" dirty="0"/>
          </a:p>
        </p:txBody>
      </p:sp>
      <p:graphicFrame>
        <p:nvGraphicFramePr>
          <p:cNvPr id="4" name="Table 3"/>
          <p:cNvGraphicFramePr>
            <a:graphicFrameLocks noGrp="1"/>
          </p:cNvGraphicFramePr>
          <p:nvPr/>
        </p:nvGraphicFramePr>
        <p:xfrm>
          <a:off x="971600" y="2564904"/>
          <a:ext cx="7056784" cy="3302000"/>
        </p:xfrm>
        <a:graphic>
          <a:graphicData uri="http://schemas.openxmlformats.org/drawingml/2006/table">
            <a:tbl>
              <a:tblPr firstRow="1" bandRow="1">
                <a:tableStyleId>{5C22544A-7EE6-4342-B048-85BDC9FD1C3A}</a:tableStyleId>
              </a:tblPr>
              <a:tblGrid>
                <a:gridCol w="1296144"/>
                <a:gridCol w="2952328"/>
                <a:gridCol w="2808312"/>
              </a:tblGrid>
              <a:tr h="370840">
                <a:tc>
                  <a:txBody>
                    <a:bodyPr/>
                    <a:lstStyle/>
                    <a:p>
                      <a:r>
                        <a:rPr lang="en-US" sz="1800" dirty="0" smtClean="0"/>
                        <a:t>SWOT</a:t>
                      </a:r>
                      <a:endParaRPr lang="bg-BG" sz="1800" dirty="0"/>
                    </a:p>
                  </a:txBody>
                  <a:tcPr>
                    <a:lnB w="28575" cap="flat" cmpd="sng" algn="ctr">
                      <a:solidFill>
                        <a:schemeClr val="bg1"/>
                      </a:solidFill>
                      <a:prstDash val="solid"/>
                      <a:round/>
                      <a:headEnd type="none" w="med" len="med"/>
                      <a:tailEnd type="none" w="med" len="med"/>
                    </a:lnB>
                  </a:tcPr>
                </a:tc>
                <a:tc>
                  <a:txBody>
                    <a:bodyPr/>
                    <a:lstStyle/>
                    <a:p>
                      <a:r>
                        <a:rPr lang="bg-BG" sz="1800" dirty="0" smtClean="0"/>
                        <a:t>Силни страни</a:t>
                      </a:r>
                      <a:endParaRPr lang="bg-BG" sz="1800" dirty="0"/>
                    </a:p>
                  </a:txBody>
                  <a:tcPr>
                    <a:lnB w="28575" cap="flat" cmpd="sng" algn="ctr">
                      <a:solidFill>
                        <a:schemeClr val="bg1"/>
                      </a:solidFill>
                      <a:prstDash val="solid"/>
                      <a:round/>
                      <a:headEnd type="none" w="med" len="med"/>
                      <a:tailEnd type="none" w="med" len="med"/>
                    </a:lnB>
                  </a:tcPr>
                </a:tc>
                <a:tc>
                  <a:txBody>
                    <a:bodyPr/>
                    <a:lstStyle/>
                    <a:p>
                      <a:r>
                        <a:rPr lang="bg-BG" sz="1800" dirty="0" smtClean="0"/>
                        <a:t>Слабости</a:t>
                      </a:r>
                      <a:endParaRPr lang="bg-BG" sz="1800" dirty="0"/>
                    </a:p>
                  </a:txBody>
                  <a:tcPr>
                    <a:lnB w="28575" cap="flat" cmpd="sng" algn="ctr">
                      <a:solidFill>
                        <a:schemeClr val="bg1"/>
                      </a:solidFill>
                      <a:prstDash val="solid"/>
                      <a:round/>
                      <a:headEnd type="none" w="med" len="med"/>
                      <a:tailEnd type="none" w="med" len="med"/>
                    </a:lnB>
                  </a:tcPr>
                </a:tc>
              </a:tr>
              <a:tr h="370840">
                <a:tc>
                  <a:txBody>
                    <a:bodyPr/>
                    <a:lstStyle/>
                    <a:p>
                      <a:r>
                        <a:rPr lang="bg-BG" sz="1800" b="1" dirty="0" smtClean="0">
                          <a:solidFill>
                            <a:schemeClr val="bg1"/>
                          </a:solidFill>
                        </a:rPr>
                        <a:t>Вътрешен анализ</a:t>
                      </a:r>
                      <a:endParaRPr lang="bg-BG" sz="1800" b="1" dirty="0">
                        <a:solidFill>
                          <a:schemeClr val="bg1"/>
                        </a:solidFill>
                      </a:endParaRPr>
                    </a:p>
                  </a:txBody>
                  <a:tcPr>
                    <a:lnT w="28575" cap="flat" cmpd="sng" algn="ctr">
                      <a:solidFill>
                        <a:schemeClr val="bg1"/>
                      </a:solidFill>
                      <a:prstDash val="solid"/>
                      <a:round/>
                      <a:headEnd type="none" w="med" len="med"/>
                      <a:tailEnd type="none" w="med" len="med"/>
                    </a:lnT>
                    <a:solidFill>
                      <a:schemeClr val="accent1"/>
                    </a:solidFill>
                  </a:tcPr>
                </a:tc>
                <a:tc>
                  <a:txBody>
                    <a:bodyPr/>
                    <a:lstStyle/>
                    <a:p>
                      <a:pPr marL="228600" indent="-228600">
                        <a:buClr>
                          <a:schemeClr val="accent1">
                            <a:lumMod val="50000"/>
                          </a:schemeClr>
                        </a:buClr>
                        <a:buFont typeface="+mj-lt"/>
                        <a:buAutoNum type="arabicPeriod"/>
                      </a:pPr>
                      <a:r>
                        <a:rPr lang="ru-RU" sz="1200" dirty="0" smtClean="0">
                          <a:solidFill>
                            <a:schemeClr val="accent1">
                              <a:lumMod val="50000"/>
                            </a:schemeClr>
                          </a:solidFill>
                        </a:rPr>
                        <a:t>Адаптиране към технологичните промени</a:t>
                      </a:r>
                    </a:p>
                    <a:p>
                      <a:pPr marL="228600" indent="-228600">
                        <a:buClr>
                          <a:schemeClr val="accent1">
                            <a:lumMod val="50000"/>
                          </a:schemeClr>
                        </a:buClr>
                        <a:buFont typeface="+mj-lt"/>
                        <a:buAutoNum type="arabicPeriod"/>
                      </a:pPr>
                      <a:r>
                        <a:rPr lang="ru-RU" sz="1200" dirty="0" smtClean="0">
                          <a:solidFill>
                            <a:schemeClr val="accent1">
                              <a:lumMod val="50000"/>
                            </a:schemeClr>
                          </a:solidFill>
                        </a:rPr>
                        <a:t> Личен опит</a:t>
                      </a:r>
                    </a:p>
                    <a:p>
                      <a:pPr marL="228600" indent="-228600">
                        <a:buClr>
                          <a:schemeClr val="accent1">
                            <a:lumMod val="50000"/>
                          </a:schemeClr>
                        </a:buClr>
                        <a:buFont typeface="+mj-lt"/>
                        <a:buAutoNum type="arabicPeriod"/>
                      </a:pPr>
                      <a:r>
                        <a:rPr lang="ru-RU" sz="1200" dirty="0" smtClean="0">
                          <a:solidFill>
                            <a:schemeClr val="accent1">
                              <a:lumMod val="50000"/>
                            </a:schemeClr>
                          </a:solidFill>
                        </a:rPr>
                        <a:t> Обучение</a:t>
                      </a:r>
                      <a:r>
                        <a:rPr lang="ru-RU" sz="1200" baseline="0" dirty="0" smtClean="0">
                          <a:solidFill>
                            <a:schemeClr val="accent1">
                              <a:lumMod val="50000"/>
                            </a:schemeClr>
                          </a:solidFill>
                        </a:rPr>
                        <a:t> на персонала в множество направления</a:t>
                      </a:r>
                      <a:endParaRPr lang="ru-RU" sz="1200" dirty="0" smtClean="0">
                        <a:solidFill>
                          <a:schemeClr val="accent1">
                            <a:lumMod val="50000"/>
                          </a:schemeClr>
                        </a:solidFill>
                      </a:endParaRPr>
                    </a:p>
                    <a:p>
                      <a:pPr marL="228600" indent="-228600">
                        <a:buClr>
                          <a:schemeClr val="accent1">
                            <a:lumMod val="50000"/>
                          </a:schemeClr>
                        </a:buClr>
                        <a:buFont typeface="+mj-lt"/>
                        <a:buAutoNum type="arabicPeriod"/>
                      </a:pPr>
                      <a:r>
                        <a:rPr lang="ru-RU" sz="1200" dirty="0" smtClean="0">
                          <a:solidFill>
                            <a:schemeClr val="accent1">
                              <a:lumMod val="50000"/>
                            </a:schemeClr>
                          </a:solidFill>
                        </a:rPr>
                        <a:t> Продължаващо обучение</a:t>
                      </a:r>
                    </a:p>
                    <a:p>
                      <a:pPr marL="228600" indent="-228600">
                        <a:buClr>
                          <a:schemeClr val="accent1">
                            <a:lumMod val="50000"/>
                          </a:schemeClr>
                        </a:buClr>
                        <a:buFont typeface="+mj-lt"/>
                        <a:buAutoNum type="arabicPeriod"/>
                      </a:pPr>
                      <a:r>
                        <a:rPr lang="ru-RU" sz="1200" dirty="0" smtClean="0">
                          <a:solidFill>
                            <a:schemeClr val="accent1">
                              <a:lumMod val="50000"/>
                            </a:schemeClr>
                          </a:solidFill>
                        </a:rPr>
                        <a:t> Широка</a:t>
                      </a:r>
                      <a:r>
                        <a:rPr lang="ru-RU" sz="1200" baseline="0" dirty="0" smtClean="0">
                          <a:solidFill>
                            <a:schemeClr val="accent1">
                              <a:lumMod val="50000"/>
                            </a:schemeClr>
                          </a:solidFill>
                        </a:rPr>
                        <a:t> ориентация към </a:t>
                      </a:r>
                      <a:r>
                        <a:rPr lang="ru-RU" sz="1200" dirty="0" smtClean="0">
                          <a:solidFill>
                            <a:schemeClr val="accent1">
                              <a:lumMod val="50000"/>
                            </a:schemeClr>
                          </a:solidFill>
                        </a:rPr>
                        <a:t>пазара</a:t>
                      </a:r>
                    </a:p>
                  </a:txBody>
                  <a:tcPr>
                    <a:lnT w="28575" cap="flat" cmpd="sng" algn="ctr">
                      <a:solidFill>
                        <a:schemeClr val="bg1"/>
                      </a:solidFill>
                      <a:prstDash val="solid"/>
                      <a:round/>
                      <a:headEnd type="none" w="med" len="med"/>
                      <a:tailEnd type="none" w="med" len="med"/>
                    </a:lnT>
                  </a:tcPr>
                </a:tc>
                <a:tc>
                  <a:txBody>
                    <a:bodyPr/>
                    <a:lstStyle/>
                    <a:p>
                      <a:pPr marL="228600" indent="-228600">
                        <a:buFont typeface="+mj-lt"/>
                        <a:buAutoNum type="arabicPeriod"/>
                      </a:pPr>
                      <a:r>
                        <a:rPr lang="bg-BG" sz="1200" dirty="0" smtClean="0">
                          <a:solidFill>
                            <a:schemeClr val="accent1">
                              <a:lumMod val="50000"/>
                            </a:schemeClr>
                          </a:solidFill>
                        </a:rPr>
                        <a:t>Големи</a:t>
                      </a:r>
                      <a:r>
                        <a:rPr lang="bg-BG" sz="1200" baseline="0" dirty="0" smtClean="0">
                          <a:solidFill>
                            <a:schemeClr val="accent1">
                              <a:lumMod val="50000"/>
                            </a:schemeClr>
                          </a:solidFill>
                        </a:rPr>
                        <a:t> и разпределени мултидисциплинарни екипи</a:t>
                      </a:r>
                      <a:endParaRPr lang="en-US" sz="1200" dirty="0" smtClean="0">
                        <a:solidFill>
                          <a:schemeClr val="accent1">
                            <a:lumMod val="50000"/>
                          </a:schemeClr>
                        </a:solidFill>
                      </a:endParaRPr>
                    </a:p>
                    <a:p>
                      <a:pPr marL="228600" indent="-228600">
                        <a:buFont typeface="+mj-lt"/>
                        <a:buAutoNum type="arabicPeriod"/>
                      </a:pPr>
                      <a:r>
                        <a:rPr lang="ru-RU" sz="1200" dirty="0" smtClean="0">
                          <a:solidFill>
                            <a:schemeClr val="accent1">
                              <a:lumMod val="50000"/>
                            </a:schemeClr>
                          </a:solidFill>
                        </a:rPr>
                        <a:t>Трудности при организирането на екипи</a:t>
                      </a:r>
                    </a:p>
                    <a:p>
                      <a:pPr marL="228600" indent="-228600">
                        <a:buFont typeface="+mj-lt"/>
                        <a:buAutoNum type="arabicPeriod"/>
                      </a:pPr>
                      <a:r>
                        <a:rPr lang="ru-RU" sz="1200" dirty="0" smtClean="0">
                          <a:solidFill>
                            <a:schemeClr val="accent1">
                              <a:lumMod val="50000"/>
                            </a:schemeClr>
                          </a:solidFill>
                        </a:rPr>
                        <a:t>Трудности при създаването и</a:t>
                      </a:r>
                      <a:r>
                        <a:rPr lang="ru-RU" sz="1200" baseline="0" dirty="0" smtClean="0">
                          <a:solidFill>
                            <a:schemeClr val="accent1">
                              <a:lumMod val="50000"/>
                            </a:schemeClr>
                          </a:solidFill>
                        </a:rPr>
                        <a:t> </a:t>
                      </a:r>
                      <a:r>
                        <a:rPr lang="ru-RU" sz="1200" dirty="0" smtClean="0">
                          <a:solidFill>
                            <a:schemeClr val="accent1">
                              <a:lumMod val="50000"/>
                            </a:schemeClr>
                          </a:solidFill>
                        </a:rPr>
                        <a:t>определянето компетенциите</a:t>
                      </a:r>
                    </a:p>
                  </a:txBody>
                  <a:tcPr>
                    <a:lnT w="28575" cap="flat" cmpd="sng" algn="ctr">
                      <a:solidFill>
                        <a:schemeClr val="bg1"/>
                      </a:solidFill>
                      <a:prstDash val="solid"/>
                      <a:round/>
                      <a:headEnd type="none" w="med" len="med"/>
                      <a:tailEnd type="none" w="med" len="med"/>
                    </a:lnT>
                  </a:tcPr>
                </a:tc>
              </a:tr>
              <a:tr h="370840">
                <a:tc>
                  <a:txBody>
                    <a:bodyPr/>
                    <a:lstStyle/>
                    <a:p>
                      <a:endParaRPr lang="bg-BG" sz="1800" b="1" dirty="0">
                        <a:solidFill>
                          <a:schemeClr val="bg1"/>
                        </a:solidFill>
                      </a:endParaRPr>
                    </a:p>
                  </a:txBody>
                  <a:tcPr>
                    <a:lnB w="28575" cap="flat" cmpd="sng" algn="ctr">
                      <a:solidFill>
                        <a:schemeClr val="bg1"/>
                      </a:solidFill>
                      <a:prstDash val="solid"/>
                      <a:round/>
                      <a:headEnd type="none" w="med" len="med"/>
                      <a:tailEnd type="none" w="med" len="med"/>
                    </a:lnB>
                    <a:solidFill>
                      <a:schemeClr val="accent1"/>
                    </a:solidFill>
                  </a:tcPr>
                </a:tc>
                <a:tc>
                  <a:txBody>
                    <a:bodyPr/>
                    <a:lstStyle/>
                    <a:p>
                      <a:r>
                        <a:rPr lang="bg-BG" sz="1800" b="1" dirty="0" smtClean="0">
                          <a:solidFill>
                            <a:schemeClr val="bg1"/>
                          </a:solidFill>
                        </a:rPr>
                        <a:t>Възможности</a:t>
                      </a:r>
                      <a:endParaRPr lang="bg-BG" sz="1800" b="1" dirty="0">
                        <a:solidFill>
                          <a:schemeClr val="bg1"/>
                        </a:solidFill>
                      </a:endParaRPr>
                    </a:p>
                  </a:txBody>
                  <a:tcPr>
                    <a:lnB w="28575" cap="flat" cmpd="sng" algn="ctr">
                      <a:solidFill>
                        <a:schemeClr val="bg1"/>
                      </a:solidFill>
                      <a:prstDash val="solid"/>
                      <a:round/>
                      <a:headEnd type="none" w="med" len="med"/>
                      <a:tailEnd type="none" w="med" len="med"/>
                    </a:lnB>
                    <a:solidFill>
                      <a:schemeClr val="accent1"/>
                    </a:solidFill>
                  </a:tcPr>
                </a:tc>
                <a:tc>
                  <a:txBody>
                    <a:bodyPr/>
                    <a:lstStyle/>
                    <a:p>
                      <a:r>
                        <a:rPr lang="bg-BG" sz="1800" b="1" dirty="0" smtClean="0">
                          <a:solidFill>
                            <a:schemeClr val="bg1"/>
                          </a:solidFill>
                        </a:rPr>
                        <a:t>Заплахи</a:t>
                      </a:r>
                      <a:endParaRPr lang="bg-BG" sz="1800" b="1" dirty="0">
                        <a:solidFill>
                          <a:schemeClr val="bg1"/>
                        </a:solidFill>
                      </a:endParaRPr>
                    </a:p>
                  </a:txBody>
                  <a:tcPr>
                    <a:lnB w="28575" cap="flat" cmpd="sng" algn="ctr">
                      <a:solidFill>
                        <a:schemeClr val="bg1"/>
                      </a:solidFill>
                      <a:prstDash val="solid"/>
                      <a:round/>
                      <a:headEnd type="none" w="med" len="med"/>
                      <a:tailEnd type="none" w="med" len="med"/>
                    </a:lnB>
                    <a:solidFill>
                      <a:schemeClr val="accent1"/>
                    </a:solidFill>
                  </a:tcPr>
                </a:tc>
              </a:tr>
              <a:tr h="370840">
                <a:tc>
                  <a:txBody>
                    <a:bodyPr/>
                    <a:lstStyle/>
                    <a:p>
                      <a:r>
                        <a:rPr lang="bg-BG" sz="1800" b="1" dirty="0" smtClean="0">
                          <a:solidFill>
                            <a:schemeClr val="bg1"/>
                          </a:solidFill>
                        </a:rPr>
                        <a:t>Външен</a:t>
                      </a:r>
                      <a:r>
                        <a:rPr lang="bg-BG" sz="1800" b="1" baseline="0" dirty="0" smtClean="0">
                          <a:solidFill>
                            <a:schemeClr val="bg1"/>
                          </a:solidFill>
                        </a:rPr>
                        <a:t> анализ</a:t>
                      </a:r>
                      <a:endParaRPr lang="bg-BG" sz="1800" b="1" dirty="0">
                        <a:solidFill>
                          <a:schemeClr val="bg1"/>
                        </a:solidFill>
                      </a:endParaRPr>
                    </a:p>
                  </a:txBody>
                  <a:tcPr>
                    <a:lnT w="28575" cap="flat" cmpd="sng" algn="ctr">
                      <a:solidFill>
                        <a:schemeClr val="bg1"/>
                      </a:solidFill>
                      <a:prstDash val="solid"/>
                      <a:round/>
                      <a:headEnd type="none" w="med" len="med"/>
                      <a:tailEnd type="none" w="med" len="med"/>
                    </a:lnT>
                    <a:solidFill>
                      <a:schemeClr val="accent1"/>
                    </a:solidFill>
                  </a:tcPr>
                </a:tc>
                <a:tc>
                  <a:txBody>
                    <a:bodyPr/>
                    <a:lstStyle/>
                    <a:p>
                      <a:pPr marL="228600" indent="-228600">
                        <a:buFont typeface="+mj-lt"/>
                        <a:buAutoNum type="arabicPeriod"/>
                      </a:pPr>
                      <a:r>
                        <a:rPr lang="bg-BG" sz="1200" dirty="0" smtClean="0">
                          <a:solidFill>
                            <a:schemeClr val="accent1">
                              <a:lumMod val="50000"/>
                            </a:schemeClr>
                          </a:solidFill>
                        </a:rPr>
                        <a:t>Поемане</a:t>
                      </a:r>
                      <a:r>
                        <a:rPr lang="bg-BG" sz="1200" baseline="0" dirty="0" smtClean="0">
                          <a:solidFill>
                            <a:schemeClr val="accent1">
                              <a:lumMod val="50000"/>
                            </a:schemeClr>
                          </a:solidFill>
                        </a:rPr>
                        <a:t> на ангажименти към </a:t>
                      </a:r>
                      <a:r>
                        <a:rPr lang="ru-RU" sz="1200" dirty="0" smtClean="0">
                          <a:solidFill>
                            <a:schemeClr val="accent1">
                              <a:lumMod val="50000"/>
                            </a:schemeClr>
                          </a:solidFill>
                        </a:rPr>
                        <a:t>IDI</a:t>
                      </a:r>
                    </a:p>
                    <a:p>
                      <a:pPr marL="228600" indent="-228600">
                        <a:buFont typeface="+mj-lt"/>
                        <a:buAutoNum type="arabicPeriod"/>
                      </a:pPr>
                      <a:r>
                        <a:rPr lang="ru-RU" sz="1200" dirty="0" smtClean="0">
                          <a:solidFill>
                            <a:schemeClr val="accent1">
                              <a:lumMod val="50000"/>
                            </a:schemeClr>
                          </a:solidFill>
                        </a:rPr>
                        <a:t>Създаване на разнородни екипи</a:t>
                      </a:r>
                    </a:p>
                    <a:p>
                      <a:pPr marL="228600" indent="-228600">
                        <a:buFont typeface="+mj-lt"/>
                        <a:buAutoNum type="arabicPeriod"/>
                      </a:pPr>
                      <a:r>
                        <a:rPr lang="ru-RU" sz="1200" dirty="0" smtClean="0">
                          <a:solidFill>
                            <a:schemeClr val="accent1">
                              <a:lumMod val="50000"/>
                            </a:schemeClr>
                          </a:solidFill>
                        </a:rPr>
                        <a:t>Търсене на услуги и</a:t>
                      </a:r>
                      <a:r>
                        <a:rPr lang="ru-RU" sz="1200" baseline="0" dirty="0" smtClean="0">
                          <a:solidFill>
                            <a:schemeClr val="accent1">
                              <a:lumMod val="50000"/>
                            </a:schemeClr>
                          </a:solidFill>
                        </a:rPr>
                        <a:t> </a:t>
                      </a:r>
                      <a:r>
                        <a:rPr lang="ru-RU" sz="1200" dirty="0" smtClean="0">
                          <a:solidFill>
                            <a:schemeClr val="accent1">
                              <a:lumMod val="50000"/>
                            </a:schemeClr>
                          </a:solidFill>
                        </a:rPr>
                        <a:t>консорциуми </a:t>
                      </a:r>
                      <a:r>
                        <a:rPr lang="ru-RU" sz="1200" baseline="0" dirty="0" smtClean="0">
                          <a:solidFill>
                            <a:schemeClr val="accent1">
                              <a:lumMod val="50000"/>
                            </a:schemeClr>
                          </a:solidFill>
                        </a:rPr>
                        <a:t>на регионално, </a:t>
                      </a:r>
                      <a:r>
                        <a:rPr lang="ru-RU" sz="1200" dirty="0" smtClean="0">
                          <a:solidFill>
                            <a:schemeClr val="accent1">
                              <a:lumMod val="50000"/>
                            </a:schemeClr>
                          </a:solidFill>
                        </a:rPr>
                        <a:t>национално и европейско ниво</a:t>
                      </a:r>
                    </a:p>
                    <a:p>
                      <a:endParaRPr lang="bg-BG" sz="1200" dirty="0">
                        <a:solidFill>
                          <a:schemeClr val="accent1">
                            <a:lumMod val="50000"/>
                          </a:schemeClr>
                        </a:solidFill>
                      </a:endParaRPr>
                    </a:p>
                  </a:txBody>
                  <a:tcPr>
                    <a:lnT w="28575" cap="flat" cmpd="sng" algn="ctr">
                      <a:solidFill>
                        <a:schemeClr val="bg1"/>
                      </a:solidFill>
                      <a:prstDash val="solid"/>
                      <a:round/>
                      <a:headEnd type="none" w="med" len="med"/>
                      <a:tailEnd type="none" w="med" len="med"/>
                    </a:lnT>
                  </a:tcPr>
                </a:tc>
                <a:tc>
                  <a:txBody>
                    <a:bodyPr/>
                    <a:lstStyle/>
                    <a:p>
                      <a:pPr marL="228600" indent="-228600">
                        <a:buFont typeface="+mj-lt"/>
                        <a:buAutoNum type="arabicPeriod"/>
                      </a:pPr>
                      <a:r>
                        <a:rPr lang="bg-BG" sz="1200" dirty="0" smtClean="0">
                          <a:solidFill>
                            <a:schemeClr val="accent1">
                              <a:lumMod val="50000"/>
                            </a:schemeClr>
                          </a:solidFill>
                        </a:rPr>
                        <a:t>Променяща</a:t>
                      </a:r>
                      <a:r>
                        <a:rPr lang="bg-BG" sz="1200" baseline="0" dirty="0" smtClean="0">
                          <a:solidFill>
                            <a:schemeClr val="accent1">
                              <a:lumMod val="50000"/>
                            </a:schemeClr>
                          </a:solidFill>
                        </a:rPr>
                        <a:t> се среда</a:t>
                      </a:r>
                    </a:p>
                    <a:p>
                      <a:pPr marL="228600" indent="-228600">
                        <a:buFont typeface="+mj-lt"/>
                        <a:buAutoNum type="arabicPeriod"/>
                      </a:pPr>
                      <a:r>
                        <a:rPr lang="bg-BG" sz="1200" baseline="0" dirty="0" smtClean="0">
                          <a:solidFill>
                            <a:schemeClr val="accent1">
                              <a:lumMod val="50000"/>
                            </a:schemeClr>
                          </a:solidFill>
                        </a:rPr>
                        <a:t>Хетерогенна социално-икономическа среда</a:t>
                      </a:r>
                    </a:p>
                    <a:p>
                      <a:pPr marL="228600" indent="-228600">
                        <a:buFont typeface="+mj-lt"/>
                        <a:buAutoNum type="arabicPeriod"/>
                      </a:pPr>
                      <a:r>
                        <a:rPr lang="bg-BG" sz="1200" baseline="0" dirty="0" smtClean="0">
                          <a:solidFill>
                            <a:schemeClr val="accent1">
                              <a:lumMod val="50000"/>
                            </a:schemeClr>
                          </a:solidFill>
                        </a:rPr>
                        <a:t>Криза в икономиката</a:t>
                      </a:r>
                    </a:p>
                    <a:p>
                      <a:pPr marL="228600" indent="-228600">
                        <a:buFont typeface="+mj-lt"/>
                        <a:buAutoNum type="arabicPeriod"/>
                      </a:pPr>
                      <a:r>
                        <a:rPr lang="bg-BG" sz="1200" baseline="0" dirty="0" smtClean="0">
                          <a:solidFill>
                            <a:schemeClr val="accent1">
                              <a:lumMod val="50000"/>
                            </a:schemeClr>
                          </a:solidFill>
                        </a:rPr>
                        <a:t>Намаляване на финансирането от </a:t>
                      </a:r>
                      <a:r>
                        <a:rPr lang="en-US" sz="1200" baseline="0" dirty="0" smtClean="0">
                          <a:solidFill>
                            <a:schemeClr val="accent1">
                              <a:lumMod val="50000"/>
                            </a:schemeClr>
                          </a:solidFill>
                        </a:rPr>
                        <a:t>IDI</a:t>
                      </a:r>
                      <a:endParaRPr lang="bg-BG" sz="1200" dirty="0">
                        <a:solidFill>
                          <a:schemeClr val="accent1">
                            <a:lumMod val="50000"/>
                          </a:schemeClr>
                        </a:solidFill>
                      </a:endParaRPr>
                    </a:p>
                  </a:txBody>
                  <a:tcPr>
                    <a:lnT w="28575" cap="flat" cmpd="sng" algn="ctr">
                      <a:solidFill>
                        <a:schemeClr val="bg1"/>
                      </a:solidFill>
                      <a:prstDash val="solid"/>
                      <a:round/>
                      <a:headEnd type="none" w="med" len="med"/>
                      <a:tailEnd type="none" w="med" len="med"/>
                    </a:lnT>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Пазарни сегменти</a:t>
            </a:r>
            <a:endParaRPr lang="bg-BG" dirty="0"/>
          </a:p>
        </p:txBody>
      </p:sp>
      <p:sp>
        <p:nvSpPr>
          <p:cNvPr id="3" name="Content Placeholder 2"/>
          <p:cNvSpPr>
            <a:spLocks noGrp="1"/>
          </p:cNvSpPr>
          <p:nvPr>
            <p:ph idx="1"/>
          </p:nvPr>
        </p:nvSpPr>
        <p:spPr/>
        <p:txBody>
          <a:bodyPr/>
          <a:lstStyle/>
          <a:p>
            <a:r>
              <a:rPr lang="bg-BG" dirty="0" smtClean="0"/>
              <a:t>Идентифицирани са следните пазарни сегменти с цел структуриране на настоящите и бъдещите нужди на пазара в хомогенни групи:</a:t>
            </a:r>
          </a:p>
          <a:p>
            <a:pPr lvl="1"/>
            <a:r>
              <a:rPr lang="bg-BG" b="1" dirty="0" smtClean="0">
                <a:solidFill>
                  <a:schemeClr val="accent1"/>
                </a:solidFill>
              </a:rPr>
              <a:t>ИТ разработчици: </a:t>
            </a:r>
            <a:r>
              <a:rPr lang="bg-BG" dirty="0" smtClean="0"/>
              <a:t>компании, които разработват и интегрират софтуерни системи и услуги като ключова част от бизнеса</a:t>
            </a:r>
          </a:p>
          <a:p>
            <a:pPr lvl="1"/>
            <a:r>
              <a:rPr lang="bg-BG" b="1" dirty="0" smtClean="0">
                <a:solidFill>
                  <a:schemeClr val="accent1"/>
                </a:solidFill>
              </a:rPr>
              <a:t>ИТ предприемачи: </a:t>
            </a:r>
            <a:r>
              <a:rPr lang="bg-BG" dirty="0" smtClean="0"/>
              <a:t>компании, чиито бизнес зависи силно от ИТ, но които не винаги разработват свои решения. Тези компании поръчват разработването на софтуерни системи и услуги</a:t>
            </a:r>
          </a:p>
          <a:p>
            <a:pPr lvl="1"/>
            <a:r>
              <a:rPr lang="bg-BG" b="1" dirty="0" smtClean="0">
                <a:solidFill>
                  <a:schemeClr val="accent1"/>
                </a:solidFill>
              </a:rPr>
              <a:t>ИТ популяризатори:</a:t>
            </a:r>
            <a:r>
              <a:rPr lang="bg-BG" dirty="0" smtClean="0"/>
              <a:t> правителство, МСП асоциации и други организации, които са заинтересовано от насърчаване на ИТ конкурентостта в определен сектор и/или географска област</a:t>
            </a:r>
          </a:p>
          <a:p>
            <a:endParaRPr lang="bg-B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Области на приложение</a:t>
            </a:r>
            <a:endParaRPr lang="bg-BG" dirty="0"/>
          </a:p>
        </p:txBody>
      </p:sp>
      <p:sp>
        <p:nvSpPr>
          <p:cNvPr id="3" name="Content Placeholder 2"/>
          <p:cNvSpPr>
            <a:spLocks noGrp="1"/>
          </p:cNvSpPr>
          <p:nvPr>
            <p:ph idx="1"/>
          </p:nvPr>
        </p:nvSpPr>
        <p:spPr>
          <a:xfrm>
            <a:off x="457200" y="1124745"/>
            <a:ext cx="8229600" cy="1008111"/>
          </a:xfrm>
        </p:spPr>
        <p:txBody>
          <a:bodyPr/>
          <a:lstStyle/>
          <a:p>
            <a:r>
              <a:rPr lang="bg-BG" dirty="0" smtClean="0"/>
              <a:t>Дефинирани са областите на приложение и свързаните с тях технологии като е спазена следната структура:</a:t>
            </a:r>
            <a:endParaRPr lang="bg-BG" dirty="0"/>
          </a:p>
        </p:txBody>
      </p:sp>
      <p:graphicFrame>
        <p:nvGraphicFramePr>
          <p:cNvPr id="4" name="Table 3"/>
          <p:cNvGraphicFramePr>
            <a:graphicFrameLocks noGrp="1"/>
          </p:cNvGraphicFramePr>
          <p:nvPr/>
        </p:nvGraphicFramePr>
        <p:xfrm>
          <a:off x="1259632" y="2420888"/>
          <a:ext cx="5976664" cy="1981200"/>
        </p:xfrm>
        <a:graphic>
          <a:graphicData uri="http://schemas.openxmlformats.org/drawingml/2006/table">
            <a:tbl>
              <a:tblPr firstRow="1" bandRow="1">
                <a:tableStyleId>{5C22544A-7EE6-4342-B048-85BDC9FD1C3A}</a:tableStyleId>
              </a:tblPr>
              <a:tblGrid>
                <a:gridCol w="5976664"/>
              </a:tblGrid>
              <a:tr h="370840">
                <a:tc>
                  <a:txBody>
                    <a:bodyPr/>
                    <a:lstStyle/>
                    <a:p>
                      <a:r>
                        <a:rPr lang="bg-BG" sz="1600" b="1" dirty="0" smtClean="0"/>
                        <a:t>Област на приложение:</a:t>
                      </a:r>
                    </a:p>
                    <a:p>
                      <a:r>
                        <a:rPr lang="en-US" sz="1600" b="0" dirty="0" smtClean="0"/>
                        <a:t>INES </a:t>
                      </a:r>
                      <a:r>
                        <a:rPr lang="bg-BG" sz="1600" b="0" dirty="0" smtClean="0"/>
                        <a:t>Работна група</a:t>
                      </a:r>
                      <a:endParaRPr lang="bg-BG" sz="1600" b="0" dirty="0"/>
                    </a:p>
                  </a:txBody>
                  <a:tcPr/>
                </a:tc>
              </a:tr>
              <a:tr h="370840">
                <a:tc>
                  <a:txBody>
                    <a:bodyPr/>
                    <a:lstStyle/>
                    <a:p>
                      <a:r>
                        <a:rPr lang="bg-BG" sz="1600" dirty="0" smtClean="0"/>
                        <a:t>Пазар:</a:t>
                      </a:r>
                    </a:p>
                    <a:p>
                      <a:r>
                        <a:rPr lang="ru-RU" sz="1600" dirty="0" smtClean="0"/>
                        <a:t>Идентифициране на основните пазарни сегменти (разработчици, предприемачи, популяризатори)</a:t>
                      </a:r>
                    </a:p>
                  </a:txBody>
                  <a:tcPr/>
                </a:tc>
              </a:tr>
              <a:tr h="370840">
                <a:tc>
                  <a:txBody>
                    <a:bodyPr/>
                    <a:lstStyle/>
                    <a:p>
                      <a:r>
                        <a:rPr lang="bg-BG" sz="1600" dirty="0" smtClean="0"/>
                        <a:t>Технологии, свързани</a:t>
                      </a:r>
                      <a:r>
                        <a:rPr lang="bg-BG" sz="1600" baseline="0" dirty="0" smtClean="0"/>
                        <a:t> с областта на приложение:</a:t>
                      </a:r>
                    </a:p>
                    <a:p>
                      <a:r>
                        <a:rPr lang="bg-BG" sz="1600" baseline="0" dirty="0" smtClean="0"/>
                        <a:t>Списък на ключовите технологии</a:t>
                      </a:r>
                      <a:endParaRPr lang="bg-BG" sz="1600" dirty="0"/>
                    </a:p>
                  </a:txBody>
                  <a:tcPr/>
                </a:tc>
              </a:tr>
            </a:tbl>
          </a:graphicData>
        </a:graphic>
      </p:graphicFrame>
      <p:sp>
        <p:nvSpPr>
          <p:cNvPr id="5" name="Content Placeholder 2"/>
          <p:cNvSpPr txBox="1">
            <a:spLocks/>
          </p:cNvSpPr>
          <p:nvPr/>
        </p:nvSpPr>
        <p:spPr>
          <a:xfrm>
            <a:off x="467544" y="4653136"/>
            <a:ext cx="8229600" cy="1008111"/>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bg-BG" sz="2400" b="0" i="0" u="none" strike="noStrike" kern="1200" cap="none" spc="0" normalizeH="0" baseline="0" noProof="0" dirty="0" smtClean="0">
                <a:ln>
                  <a:noFill/>
                </a:ln>
                <a:solidFill>
                  <a:schemeClr val="tx1"/>
                </a:solidFill>
                <a:effectLst/>
                <a:uLnTx/>
                <a:uFillTx/>
                <a:latin typeface="+mn-lt"/>
                <a:ea typeface="+mn-ea"/>
                <a:cs typeface="+mn-cs"/>
              </a:rPr>
              <a:t>Работните групи са разделени на приложно ориентирани и технологично ориентирани</a:t>
            </a:r>
            <a:endParaRPr kumimoji="0" lang="bg-BG"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Приложно ориентирани групи</a:t>
            </a:r>
            <a:endParaRPr lang="bg-BG" dirty="0"/>
          </a:p>
        </p:txBody>
      </p:sp>
      <p:sp>
        <p:nvSpPr>
          <p:cNvPr id="3" name="Content Placeholder 2"/>
          <p:cNvSpPr>
            <a:spLocks noGrp="1"/>
          </p:cNvSpPr>
          <p:nvPr>
            <p:ph idx="1"/>
          </p:nvPr>
        </p:nvSpPr>
        <p:spPr/>
        <p:txBody>
          <a:bodyPr>
            <a:normAutofit fontScale="77500" lnSpcReduction="20000"/>
          </a:bodyPr>
          <a:lstStyle/>
          <a:p>
            <a:r>
              <a:rPr lang="bg-BG" b="1" dirty="0" smtClean="0">
                <a:solidFill>
                  <a:schemeClr val="accent1"/>
                </a:solidFill>
              </a:rPr>
              <a:t>Електронно правителство</a:t>
            </a:r>
          </a:p>
          <a:p>
            <a:pPr lvl="1"/>
            <a:r>
              <a:rPr lang="ru-RU" dirty="0" smtClean="0"/>
              <a:t>Сензори, семантична оперативна съвместимост, семантичен уеб, логически езици, контекстуализация, многоагентни системи, статистически методи и др.</a:t>
            </a:r>
            <a:endParaRPr lang="bg-BG" dirty="0" smtClean="0"/>
          </a:p>
          <a:p>
            <a:r>
              <a:rPr lang="bg-BG" b="1" dirty="0" smtClean="0">
                <a:solidFill>
                  <a:schemeClr val="accent1"/>
                </a:solidFill>
              </a:rPr>
              <a:t>Електронно приобщаване</a:t>
            </a:r>
          </a:p>
          <a:p>
            <a:pPr lvl="1"/>
            <a:r>
              <a:rPr lang="ru-RU" dirty="0" smtClean="0"/>
              <a:t>Достъпност, ползваемост,  неприкосновеност на личния живот, доверието, онтологии, цифрова телевизия, виртуална реалност, интелигентна среда и др.</a:t>
            </a:r>
            <a:endParaRPr lang="bg-BG" dirty="0" smtClean="0"/>
          </a:p>
          <a:p>
            <a:r>
              <a:rPr lang="bg-BG" b="1" dirty="0" smtClean="0">
                <a:solidFill>
                  <a:schemeClr val="accent1"/>
                </a:solidFill>
              </a:rPr>
              <a:t>Електронно обучение</a:t>
            </a:r>
          </a:p>
          <a:p>
            <a:pPr lvl="1"/>
            <a:r>
              <a:rPr lang="ru-RU" dirty="0" smtClean="0"/>
              <a:t>Web 2.0, интелигентно съдържание, оперативната съвместимост, използваемост, семантичнати мрежи и др.</a:t>
            </a:r>
            <a:endParaRPr lang="bg-BG" dirty="0" smtClean="0"/>
          </a:p>
          <a:p>
            <a:r>
              <a:rPr lang="bg-BG" b="1" dirty="0" smtClean="0">
                <a:solidFill>
                  <a:schemeClr val="accent1"/>
                </a:solidFill>
              </a:rPr>
              <a:t>Електронна логистика</a:t>
            </a:r>
          </a:p>
          <a:p>
            <a:pPr lvl="1"/>
            <a:r>
              <a:rPr lang="ru-RU" dirty="0" smtClean="0"/>
              <a:t>Методи и средства за сътрудничество, платформи и стандарти за оперативна съвместимост, развитие на инфраструктурата, интернет на бъдещето, интегриране на методите за бизнес анализ за вземане на решения, инструменти за измерване на резултати, онлайн симулация, интеграция на различни агенти и др.</a:t>
            </a:r>
            <a:endParaRPr lang="bg-BG" dirty="0" smtClean="0"/>
          </a:p>
          <a:p>
            <a:r>
              <a:rPr lang="bg-BG" b="1" dirty="0" smtClean="0">
                <a:solidFill>
                  <a:schemeClr val="accent1"/>
                </a:solidFill>
              </a:rPr>
              <a:t>Електронен туризъм</a:t>
            </a:r>
          </a:p>
          <a:p>
            <a:pPr lvl="1"/>
            <a:r>
              <a:rPr lang="bg-BG" dirty="0" smtClean="0"/>
              <a:t>Цифрово съдържание и сертифициране на съдържание, базирани на </a:t>
            </a:r>
            <a:r>
              <a:rPr lang="en-US" dirty="0" smtClean="0"/>
              <a:t>Web 2.0 </a:t>
            </a:r>
            <a:r>
              <a:rPr lang="bg-BG" dirty="0" smtClean="0"/>
              <a:t> социални мрежи,</a:t>
            </a:r>
            <a:r>
              <a:rPr lang="en-US" dirty="0" smtClean="0"/>
              <a:t> </a:t>
            </a:r>
            <a:r>
              <a:rPr lang="bg-BG" dirty="0" smtClean="0"/>
              <a:t>семантични мрежи: онтология, анотации, интелигентните представители, семантични уеб услуги, оперативна съвместимост, кабелна, сателитна, мобилна и интернет телевизия, ГИС, </a:t>
            </a:r>
            <a:r>
              <a:rPr lang="en-US" dirty="0" smtClean="0"/>
              <a:t>RFID, </a:t>
            </a:r>
            <a:r>
              <a:rPr lang="bg-BG" dirty="0" smtClean="0"/>
              <a:t>интерактивни карти, </a:t>
            </a:r>
            <a:r>
              <a:rPr lang="en-US" dirty="0" smtClean="0"/>
              <a:t>Wi-Fi </a:t>
            </a:r>
            <a:r>
              <a:rPr lang="bg-BG" dirty="0" smtClean="0"/>
              <a:t>и </a:t>
            </a:r>
            <a:r>
              <a:rPr lang="en-US" dirty="0" err="1" smtClean="0"/>
              <a:t>Wi</a:t>
            </a:r>
            <a:r>
              <a:rPr lang="en-US" dirty="0" smtClean="0"/>
              <a:t>-Max, UMTS, 3G,OLAP, </a:t>
            </a:r>
            <a:r>
              <a:rPr lang="bg-BG" dirty="0" smtClean="0"/>
              <a:t>изкуствен интелект и др.</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978</TotalTime>
  <Words>1961</Words>
  <Application>Microsoft Office PowerPoint</Application>
  <PresentationFormat>On-screen Show (4:3)</PresentationFormat>
  <Paragraphs>256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Испания, Словения и Холандия</vt:lpstr>
      <vt:lpstr>INES (Iniciativa Española de Software y Servicios)</vt:lpstr>
      <vt:lpstr>Методология</vt:lpstr>
      <vt:lpstr>Резултати от попълване на карта на компетенциите</vt:lpstr>
      <vt:lpstr>Приложение на методологията</vt:lpstr>
      <vt:lpstr>INES Пазар</vt:lpstr>
      <vt:lpstr>Пазарни сегменти</vt:lpstr>
      <vt:lpstr>Области на приложение</vt:lpstr>
      <vt:lpstr>Приложно ориентирани групи</vt:lpstr>
      <vt:lpstr>Технологично ориентирани групи</vt:lpstr>
      <vt:lpstr>Предизвикателства</vt:lpstr>
      <vt:lpstr>Класификация на технологиите</vt:lpstr>
      <vt:lpstr>Slovenian technology platform for software and services</vt:lpstr>
      <vt:lpstr>Отправни точки</vt:lpstr>
      <vt:lpstr>Приложение на визията на NESSI</vt:lpstr>
      <vt:lpstr>Хоризонтални области</vt:lpstr>
      <vt:lpstr>Вертикални области</vt:lpstr>
      <vt:lpstr>Перспективи, свързани със софтуерните услуги</vt:lpstr>
      <vt:lpstr>Ключови принципи и стратегически области за развитие</vt:lpstr>
      <vt:lpstr>IIP SaaS (Innovation Platform Software as a Service)</vt:lpstr>
      <vt:lpstr>Фокус на IIP SaaS</vt:lpstr>
      <vt:lpstr>Дейности</vt:lpstr>
      <vt:lpstr>Научни теми и въпроси</vt:lpstr>
      <vt:lpstr>ДИСКУСИЯ</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INES (Iniciativa Española de Software y Servicios)</dc:title>
  <dc:creator>Dessy</dc:creator>
  <cp:lastModifiedBy>Dessy</cp:lastModifiedBy>
  <cp:revision>119</cp:revision>
  <dcterms:created xsi:type="dcterms:W3CDTF">2011-02-03T08:10:54Z</dcterms:created>
  <dcterms:modified xsi:type="dcterms:W3CDTF">2011-02-17T07:45:26Z</dcterms:modified>
</cp:coreProperties>
</file>