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 id="2147483754" r:id="rId2"/>
  </p:sldMasterIdLst>
  <p:notesMasterIdLst>
    <p:notesMasterId r:id="rId31"/>
  </p:notesMasterIdLst>
  <p:handoutMasterIdLst>
    <p:handoutMasterId r:id="rId32"/>
  </p:handoutMasterIdLst>
  <p:sldIdLst>
    <p:sldId id="264" r:id="rId3"/>
    <p:sldId id="354" r:id="rId4"/>
    <p:sldId id="350" r:id="rId5"/>
    <p:sldId id="331" r:id="rId6"/>
    <p:sldId id="293" r:id="rId7"/>
    <p:sldId id="315" r:id="rId8"/>
    <p:sldId id="351" r:id="rId9"/>
    <p:sldId id="295" r:id="rId10"/>
    <p:sldId id="311" r:id="rId11"/>
    <p:sldId id="299" r:id="rId12"/>
    <p:sldId id="310" r:id="rId13"/>
    <p:sldId id="318" r:id="rId14"/>
    <p:sldId id="316" r:id="rId15"/>
    <p:sldId id="317" r:id="rId16"/>
    <p:sldId id="352" r:id="rId17"/>
    <p:sldId id="305" r:id="rId18"/>
    <p:sldId id="306" r:id="rId19"/>
    <p:sldId id="353" r:id="rId20"/>
    <p:sldId id="339" r:id="rId21"/>
    <p:sldId id="340" r:id="rId22"/>
    <p:sldId id="341" r:id="rId23"/>
    <p:sldId id="342" r:id="rId24"/>
    <p:sldId id="343" r:id="rId25"/>
    <p:sldId id="344" r:id="rId26"/>
    <p:sldId id="345" r:id="rId27"/>
    <p:sldId id="346" r:id="rId28"/>
    <p:sldId id="347" r:id="rId29"/>
    <p:sldId id="348" r:id="rId30"/>
  </p:sldIdLst>
  <p:sldSz cx="9144000" cy="6858000" type="screen4x3"/>
  <p:notesSz cx="7010400" cy="9296400"/>
  <p:defaultTextStyle>
    <a:defPPr>
      <a:defRPr lang="en-US"/>
    </a:defPPr>
    <a:lvl1pPr algn="ctr" rtl="0" fontAlgn="base">
      <a:spcBef>
        <a:spcPct val="0"/>
      </a:spcBef>
      <a:spcAft>
        <a:spcPct val="0"/>
      </a:spcAft>
      <a:defRPr kern="1200">
        <a:solidFill>
          <a:schemeClr val="tx1"/>
        </a:solidFill>
        <a:latin typeface="Verdana" pitchFamily="34" charset="0"/>
        <a:ea typeface="+mn-ea"/>
        <a:cs typeface="Arial" charset="0"/>
      </a:defRPr>
    </a:lvl1pPr>
    <a:lvl2pPr marL="457200" algn="ctr" rtl="0" fontAlgn="base">
      <a:spcBef>
        <a:spcPct val="0"/>
      </a:spcBef>
      <a:spcAft>
        <a:spcPct val="0"/>
      </a:spcAft>
      <a:defRPr kern="1200">
        <a:solidFill>
          <a:schemeClr val="tx1"/>
        </a:solidFill>
        <a:latin typeface="Verdana" pitchFamily="34" charset="0"/>
        <a:ea typeface="+mn-ea"/>
        <a:cs typeface="Arial" charset="0"/>
      </a:defRPr>
    </a:lvl2pPr>
    <a:lvl3pPr marL="914400" algn="ctr" rtl="0" fontAlgn="base">
      <a:spcBef>
        <a:spcPct val="0"/>
      </a:spcBef>
      <a:spcAft>
        <a:spcPct val="0"/>
      </a:spcAft>
      <a:defRPr kern="1200">
        <a:solidFill>
          <a:schemeClr val="tx1"/>
        </a:solidFill>
        <a:latin typeface="Verdana" pitchFamily="34" charset="0"/>
        <a:ea typeface="+mn-ea"/>
        <a:cs typeface="Arial" charset="0"/>
      </a:defRPr>
    </a:lvl3pPr>
    <a:lvl4pPr marL="1371600" algn="ctr" rtl="0" fontAlgn="base">
      <a:spcBef>
        <a:spcPct val="0"/>
      </a:spcBef>
      <a:spcAft>
        <a:spcPct val="0"/>
      </a:spcAft>
      <a:defRPr kern="1200">
        <a:solidFill>
          <a:schemeClr val="tx1"/>
        </a:solidFill>
        <a:latin typeface="Verdana" pitchFamily="34" charset="0"/>
        <a:ea typeface="+mn-ea"/>
        <a:cs typeface="Arial" charset="0"/>
      </a:defRPr>
    </a:lvl4pPr>
    <a:lvl5pPr marL="1828800" algn="ctr" rtl="0" fontAlgn="base">
      <a:spcBef>
        <a:spcPct val="0"/>
      </a:spcBef>
      <a:spcAft>
        <a:spcPct val="0"/>
      </a:spcAft>
      <a:defRPr kern="1200">
        <a:solidFill>
          <a:schemeClr val="tx1"/>
        </a:solidFill>
        <a:latin typeface="Verdana" pitchFamily="34" charset="0"/>
        <a:ea typeface="+mn-ea"/>
        <a:cs typeface="Arial" charset="0"/>
      </a:defRPr>
    </a:lvl5pPr>
    <a:lvl6pPr marL="2286000" algn="r" defTabSz="914400" rtl="1" eaLnBrk="1" latinLnBrk="0" hangingPunct="1">
      <a:defRPr kern="1200">
        <a:solidFill>
          <a:schemeClr val="tx1"/>
        </a:solidFill>
        <a:latin typeface="Verdana" pitchFamily="34" charset="0"/>
        <a:ea typeface="+mn-ea"/>
        <a:cs typeface="Arial" charset="0"/>
      </a:defRPr>
    </a:lvl6pPr>
    <a:lvl7pPr marL="2743200" algn="r" defTabSz="914400" rtl="1" eaLnBrk="1" latinLnBrk="0" hangingPunct="1">
      <a:defRPr kern="1200">
        <a:solidFill>
          <a:schemeClr val="tx1"/>
        </a:solidFill>
        <a:latin typeface="Verdana" pitchFamily="34" charset="0"/>
        <a:ea typeface="+mn-ea"/>
        <a:cs typeface="Arial" charset="0"/>
      </a:defRPr>
    </a:lvl7pPr>
    <a:lvl8pPr marL="3200400" algn="r" defTabSz="914400" rtl="1" eaLnBrk="1" latinLnBrk="0" hangingPunct="1">
      <a:defRPr kern="1200">
        <a:solidFill>
          <a:schemeClr val="tx1"/>
        </a:solidFill>
        <a:latin typeface="Verdana" pitchFamily="34" charset="0"/>
        <a:ea typeface="+mn-ea"/>
        <a:cs typeface="Arial" charset="0"/>
      </a:defRPr>
    </a:lvl8pPr>
    <a:lvl9pPr marL="3657600" algn="r" defTabSz="914400" rtl="1"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4" autoAdjust="0"/>
  </p:normalViewPr>
  <p:slideViewPr>
    <p:cSldViewPr>
      <p:cViewPr varScale="1">
        <p:scale>
          <a:sx n="70" d="100"/>
          <a:sy n="70" d="100"/>
        </p:scale>
        <p:origin x="-51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932" y="-96"/>
      </p:cViewPr>
      <p:guideLst>
        <p:guide orient="horz" pos="2928"/>
        <p:guide pos="220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5714"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l" defTabSz="931863">
              <a:defRPr sz="1200">
                <a:latin typeface="Times New Roman" pitchFamily="18" charset="0"/>
              </a:defRPr>
            </a:lvl1pPr>
          </a:lstStyle>
          <a:p>
            <a:pPr>
              <a:defRPr/>
            </a:pPr>
            <a:endParaRPr lang="en-US"/>
          </a:p>
        </p:txBody>
      </p:sp>
      <p:sp>
        <p:nvSpPr>
          <p:cNvPr id="115715"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a:defRPr sz="1200">
                <a:latin typeface="Times New Roman" pitchFamily="18" charset="0"/>
              </a:defRPr>
            </a:lvl1pPr>
          </a:lstStyle>
          <a:p>
            <a:pPr>
              <a:defRPr/>
            </a:pPr>
            <a:endParaRPr lang="en-US"/>
          </a:p>
        </p:txBody>
      </p:sp>
      <p:sp>
        <p:nvSpPr>
          <p:cNvPr id="115716"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l" defTabSz="931863">
              <a:defRPr sz="1200">
                <a:latin typeface="Times New Roman" pitchFamily="18" charset="0"/>
              </a:defRPr>
            </a:lvl1pPr>
          </a:lstStyle>
          <a:p>
            <a:pPr>
              <a:defRPr/>
            </a:pPr>
            <a:endParaRPr lang="en-US"/>
          </a:p>
        </p:txBody>
      </p:sp>
      <p:sp>
        <p:nvSpPr>
          <p:cNvPr id="115717"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a:defRPr sz="1200">
                <a:latin typeface="Times New Roman" pitchFamily="18" charset="0"/>
              </a:defRPr>
            </a:lvl1pPr>
          </a:lstStyle>
          <a:p>
            <a:pPr>
              <a:defRPr/>
            </a:pPr>
            <a:fld id="{5ABF861A-B55C-4D7D-B1CC-5490E0DF832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l" defTabSz="931863">
              <a:defRPr sz="1200">
                <a:latin typeface="Times New Roman" pitchFamily="18" charset="0"/>
              </a:defRPr>
            </a:lvl1pPr>
          </a:lstStyle>
          <a:p>
            <a:pPr>
              <a:defRPr/>
            </a:pPr>
            <a:endParaRPr lang="en-GB"/>
          </a:p>
        </p:txBody>
      </p:sp>
      <p:sp>
        <p:nvSpPr>
          <p:cNvPr id="25603" name="Rectangle 3"/>
          <p:cNvSpPr>
            <a:spLocks noGrp="1" noChangeArrowheads="1"/>
          </p:cNvSpPr>
          <p:nvPr>
            <p:ph type="dt" idx="1"/>
          </p:nvPr>
        </p:nvSpPr>
        <p:spPr bwMode="auto">
          <a:xfrm>
            <a:off x="3971925"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a:defRPr sz="1200">
                <a:latin typeface="Times New Roman" pitchFamily="18" charset="0"/>
              </a:defRPr>
            </a:lvl1pPr>
          </a:lstStyle>
          <a:p>
            <a:pPr>
              <a:defRPr/>
            </a:pPr>
            <a:endParaRPr lang="en-GB"/>
          </a:p>
        </p:txBody>
      </p:sp>
      <p:sp>
        <p:nvSpPr>
          <p:cNvPr id="3686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5605"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GB" noProof="0" smtClean="0"/>
              <a:t>Cliquez pour modifier les styles du texte du masque</a:t>
            </a:r>
          </a:p>
          <a:p>
            <a:pPr lvl="1"/>
            <a:r>
              <a:rPr lang="en-GB" noProof="0" smtClean="0"/>
              <a:t>Deuxième niveau</a:t>
            </a:r>
          </a:p>
          <a:p>
            <a:pPr lvl="2"/>
            <a:r>
              <a:rPr lang="en-GB" noProof="0" smtClean="0"/>
              <a:t>Troisième niveau</a:t>
            </a:r>
          </a:p>
          <a:p>
            <a:pPr lvl="3"/>
            <a:r>
              <a:rPr lang="en-GB" noProof="0" smtClean="0"/>
              <a:t>Quatrième niveau</a:t>
            </a:r>
          </a:p>
          <a:p>
            <a:pPr lvl="4"/>
            <a:r>
              <a:rPr lang="en-GB" noProof="0" smtClean="0"/>
              <a:t>Cinquième niveau</a:t>
            </a:r>
          </a:p>
        </p:txBody>
      </p:sp>
      <p:sp>
        <p:nvSpPr>
          <p:cNvPr id="25606"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l" defTabSz="931863">
              <a:defRPr sz="1200">
                <a:latin typeface="Times New Roman" pitchFamily="18" charset="0"/>
              </a:defRPr>
            </a:lvl1pPr>
          </a:lstStyle>
          <a:p>
            <a:pPr>
              <a:defRPr/>
            </a:pPr>
            <a:endParaRPr lang="en-GB"/>
          </a:p>
        </p:txBody>
      </p:sp>
      <p:sp>
        <p:nvSpPr>
          <p:cNvPr id="25607"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a:defRPr sz="1200">
                <a:latin typeface="Times New Roman" pitchFamily="18" charset="0"/>
                <a:cs typeface="Times New Roman" pitchFamily="18" charset="0"/>
              </a:defRPr>
            </a:lvl1pPr>
          </a:lstStyle>
          <a:p>
            <a:pPr>
              <a:defRPr/>
            </a:pPr>
            <a:fld id="{1C16E683-2F26-4087-A5C3-610552880938}" type="slidenum">
              <a:rPr lang="ar-SA"/>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63DBDC66-A40C-4E1B-BCD3-383A23FCD02B}" type="slidenum">
              <a:rPr lang="ar-SA" smtClean="0"/>
              <a:pPr/>
              <a:t>1</a:t>
            </a:fld>
            <a:endParaRPr lang="en-GB"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he-IL"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15" name="Line 11"/>
          <p:cNvSpPr>
            <a:spLocks noChangeShapeType="1"/>
          </p:cNvSpPr>
          <p:nvPr userDrawn="1"/>
        </p:nvSpPr>
        <p:spPr bwMode="auto">
          <a:xfrm>
            <a:off x="2133600" y="6248400"/>
            <a:ext cx="5181600" cy="0"/>
          </a:xfrm>
          <a:prstGeom prst="line">
            <a:avLst/>
          </a:prstGeom>
          <a:noFill/>
          <a:ln w="28575">
            <a:solidFill>
              <a:srgbClr val="FF9933"/>
            </a:solidFill>
            <a:round/>
            <a:headEnd/>
            <a:tailEnd/>
          </a:ln>
          <a:effectLst/>
        </p:spPr>
        <p:txBody>
          <a:bodyPr>
            <a:spAutoFit/>
          </a:bodyPr>
          <a:lstStyle/>
          <a:p>
            <a:pPr>
              <a:defRPr/>
            </a:pPr>
            <a:endParaRPr lang="en-US"/>
          </a:p>
        </p:txBody>
      </p:sp>
      <p:pic>
        <p:nvPicPr>
          <p:cNvPr id="16" name="Picture 13" descr="logo%20bar%20ilan%20for%20paper"/>
          <p:cNvPicPr>
            <a:picLocks noChangeAspect="1" noChangeArrowheads="1"/>
          </p:cNvPicPr>
          <p:nvPr userDrawn="1"/>
        </p:nvPicPr>
        <p:blipFill>
          <a:blip r:embed="rId2" cstate="print"/>
          <a:srcRect/>
          <a:stretch>
            <a:fillRect/>
          </a:stretch>
        </p:blipFill>
        <p:spPr bwMode="auto">
          <a:xfrm>
            <a:off x="6227763" y="188913"/>
            <a:ext cx="2624137" cy="857250"/>
          </a:xfrm>
          <a:prstGeom prst="rect">
            <a:avLst/>
          </a:prstGeom>
          <a:noFill/>
          <a:ln w="9525">
            <a:noFill/>
            <a:miter lim="800000"/>
            <a:headEnd/>
            <a:tailEnd/>
          </a:ln>
        </p:spPr>
      </p:pic>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7" name="Date Placeholder 27"/>
          <p:cNvSpPr>
            <a:spLocks noGrp="1"/>
          </p:cNvSpPr>
          <p:nvPr>
            <p:ph type="dt" sz="half" idx="10"/>
          </p:nvPr>
        </p:nvSpPr>
        <p:spPr/>
        <p:txBody>
          <a:bodyPr/>
          <a:lstStyle>
            <a:lvl1pPr>
              <a:defRPr smtClean="0"/>
            </a:lvl1pPr>
          </a:lstStyle>
          <a:p>
            <a:pPr>
              <a:defRPr/>
            </a:pPr>
            <a:fld id="{1CA04822-59E0-4BE3-A973-B25544AFB825}" type="datetime1">
              <a:rPr lang="en-US"/>
              <a:pPr>
                <a:defRPr/>
              </a:pPr>
              <a:t>10/27/2010</a:t>
            </a:fld>
            <a:endParaRPr lang="en-US"/>
          </a:p>
        </p:txBody>
      </p:sp>
      <p:sp>
        <p:nvSpPr>
          <p:cNvPr id="18" name="Footer Placeholder 16"/>
          <p:cNvSpPr>
            <a:spLocks noGrp="1"/>
          </p:cNvSpPr>
          <p:nvPr>
            <p:ph type="ftr" sz="quarter" idx="11"/>
          </p:nvPr>
        </p:nvSpPr>
        <p:spPr/>
        <p:txBody>
          <a:bodyPr/>
          <a:lstStyle>
            <a:lvl1pPr>
              <a:defRPr smtClean="0"/>
            </a:lvl1pPr>
          </a:lstStyle>
          <a:p>
            <a:pPr>
              <a:defRPr/>
            </a:pPr>
            <a:r>
              <a:rPr lang="en-US"/>
              <a:t>Sofia, 28.10.10</a:t>
            </a:r>
          </a:p>
        </p:txBody>
      </p:sp>
      <p:sp>
        <p:nvSpPr>
          <p:cNvPr id="19"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E2B35F41-B313-4157-906A-2CB190808689}" type="slidenum">
              <a:rPr lang="ar-SA"/>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54DBF0DA-DE3E-4B79-980F-46B475D8BB47}" type="slidenum">
              <a:rPr lang="ar-SA"/>
              <a:pPr>
                <a:defRPr/>
              </a:pPr>
              <a:t>‹#›</a:t>
            </a:fld>
            <a:endParaRPr lang="en-US"/>
          </a:p>
        </p:txBody>
      </p:sp>
      <p:sp>
        <p:nvSpPr>
          <p:cNvPr id="14" name="Date Placeholder 3"/>
          <p:cNvSpPr>
            <a:spLocks noGrp="1"/>
          </p:cNvSpPr>
          <p:nvPr>
            <p:ph type="dt" sz="half" idx="11"/>
          </p:nvPr>
        </p:nvSpPr>
        <p:spPr/>
        <p:txBody>
          <a:bodyPr/>
          <a:lstStyle>
            <a:lvl1pPr>
              <a:defRPr smtClean="0"/>
            </a:lvl1pPr>
          </a:lstStyle>
          <a:p>
            <a:pPr>
              <a:defRPr/>
            </a:pPr>
            <a:fld id="{0F4DAB1C-3230-4B5A-95B0-1AD310D772C3}" type="datetime1">
              <a:rPr lang="en-US"/>
              <a:pPr>
                <a:defRPr/>
              </a:pPr>
              <a:t>10/27/2010</a:t>
            </a:fld>
            <a:endParaRPr lang="en-US"/>
          </a:p>
        </p:txBody>
      </p:sp>
      <p:sp>
        <p:nvSpPr>
          <p:cNvPr id="15" name="Footer Placeholder 4"/>
          <p:cNvSpPr>
            <a:spLocks noGrp="1"/>
          </p:cNvSpPr>
          <p:nvPr>
            <p:ph type="ftr" sz="quarter" idx="12"/>
          </p:nvPr>
        </p:nvSpPr>
        <p:spPr/>
        <p:txBody>
          <a:bodyPr/>
          <a:lstStyle>
            <a:lvl1pPr>
              <a:defRPr smtClean="0"/>
            </a:lvl1pPr>
          </a:lstStyle>
          <a:p>
            <a:pPr>
              <a:defRPr/>
            </a:pPr>
            <a:r>
              <a:rPr lang="en-US"/>
              <a:t>Sofia, 28.10.10</a:t>
            </a: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pPr>
              <a:defRPr/>
            </a:pPr>
            <a:fld id="{1CA04822-59E0-4BE3-A973-B25544AFB825}" type="datetime1">
              <a:rPr lang="en-US" smtClean="0"/>
              <a:pPr>
                <a:defRPr/>
              </a:pPr>
              <a:t>10/27/2010</a:t>
            </a:fld>
            <a:endParaRPr lang="en-US"/>
          </a:p>
        </p:txBody>
      </p:sp>
      <p:sp>
        <p:nvSpPr>
          <p:cNvPr id="5" name="Footer Placeholder 4"/>
          <p:cNvSpPr>
            <a:spLocks noGrp="1"/>
          </p:cNvSpPr>
          <p:nvPr>
            <p:ph type="ftr" sz="quarter" idx="11"/>
          </p:nvPr>
        </p:nvSpPr>
        <p:spPr/>
        <p:txBody>
          <a:bodyPr/>
          <a:lstStyle/>
          <a:p>
            <a:pPr>
              <a:defRPr/>
            </a:pPr>
            <a:r>
              <a:rPr lang="en-US" smtClean="0"/>
              <a:t>Sofia, 28.10.10</a:t>
            </a:r>
            <a:endParaRPr lang="en-US"/>
          </a:p>
        </p:txBody>
      </p:sp>
      <p:sp>
        <p:nvSpPr>
          <p:cNvPr id="6" name="Slide Number Placeholder 5"/>
          <p:cNvSpPr>
            <a:spLocks noGrp="1"/>
          </p:cNvSpPr>
          <p:nvPr>
            <p:ph type="sldNum" sz="quarter" idx="12"/>
          </p:nvPr>
        </p:nvSpPr>
        <p:spPr/>
        <p:txBody>
          <a:bodyPr/>
          <a:lstStyle/>
          <a:p>
            <a:pPr>
              <a:defRPr/>
            </a:pPr>
            <a:fld id="{E2B35F41-B313-4157-906A-2CB190808689}" type="slidenum">
              <a:rPr lang="ar-SA" smtClean="0"/>
              <a:pPr>
                <a:defRPr/>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1" name="Line 11"/>
          <p:cNvSpPr>
            <a:spLocks noChangeShapeType="1"/>
          </p:cNvSpPr>
          <p:nvPr userDrawn="1"/>
        </p:nvSpPr>
        <p:spPr bwMode="auto">
          <a:xfrm>
            <a:off x="2133600" y="6248400"/>
            <a:ext cx="5181600" cy="0"/>
          </a:xfrm>
          <a:prstGeom prst="line">
            <a:avLst/>
          </a:prstGeom>
          <a:noFill/>
          <a:ln w="28575">
            <a:solidFill>
              <a:srgbClr val="FF9933"/>
            </a:solidFill>
            <a:round/>
            <a:headEnd/>
            <a:tailEnd/>
          </a:ln>
          <a:effectLst/>
        </p:spPr>
        <p:txBody>
          <a:bodyPr>
            <a:spAutoFit/>
          </a:bodyPr>
          <a:lstStyle/>
          <a:p>
            <a:pPr>
              <a:defRPr/>
            </a:pPr>
            <a:endParaRPr lang="en-US"/>
          </a:p>
        </p:txBody>
      </p:sp>
      <p:pic>
        <p:nvPicPr>
          <p:cNvPr id="12" name="Picture 13" descr="logo%20bar%20ilan%20for%20paper"/>
          <p:cNvPicPr>
            <a:picLocks noChangeAspect="1" noChangeArrowheads="1"/>
          </p:cNvPicPr>
          <p:nvPr userDrawn="1"/>
        </p:nvPicPr>
        <p:blipFill>
          <a:blip r:embed="rId2" cstate="print"/>
          <a:srcRect/>
          <a:stretch>
            <a:fillRect/>
          </a:stretch>
        </p:blipFill>
        <p:spPr bwMode="auto">
          <a:xfrm>
            <a:off x="6227763" y="188913"/>
            <a:ext cx="2624137" cy="857250"/>
          </a:xfrm>
          <a:prstGeom prst="rect">
            <a:avLst/>
          </a:prstGeom>
          <a:noFill/>
          <a:ln w="9525">
            <a:noFill/>
            <a:miter lim="800000"/>
            <a:headEnd/>
            <a:tailEnd/>
          </a:ln>
        </p:spPr>
      </p:pic>
    </p:spTree>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A6D5B5E8-CC6B-40EB-948A-AF9AD79D2B26}" type="datetime1">
              <a:rPr lang="en-US" smtClean="0"/>
              <a:pPr>
                <a:defRPr/>
              </a:pPr>
              <a:t>10/27/2010</a:t>
            </a:fld>
            <a:endParaRPr lang="en-US"/>
          </a:p>
        </p:txBody>
      </p:sp>
      <p:sp>
        <p:nvSpPr>
          <p:cNvPr id="5" name="Footer Placeholder 4"/>
          <p:cNvSpPr>
            <a:spLocks noGrp="1"/>
          </p:cNvSpPr>
          <p:nvPr>
            <p:ph type="ftr" sz="quarter" idx="11"/>
          </p:nvPr>
        </p:nvSpPr>
        <p:spPr/>
        <p:txBody>
          <a:bodyPr/>
          <a:lstStyle/>
          <a:p>
            <a:pPr>
              <a:defRPr/>
            </a:pPr>
            <a:r>
              <a:rPr lang="en-US" smtClean="0"/>
              <a:t>Sofia, 28.10.10</a:t>
            </a:r>
            <a:endParaRPr lang="en-US"/>
          </a:p>
        </p:txBody>
      </p:sp>
      <p:sp>
        <p:nvSpPr>
          <p:cNvPr id="6" name="Slide Number Placeholder 5"/>
          <p:cNvSpPr>
            <a:spLocks noGrp="1"/>
          </p:cNvSpPr>
          <p:nvPr>
            <p:ph type="sldNum" sz="quarter" idx="12"/>
          </p:nvPr>
        </p:nvSpPr>
        <p:spPr/>
        <p:txBody>
          <a:bodyPr/>
          <a:lstStyle/>
          <a:p>
            <a:pPr>
              <a:defRPr/>
            </a:pPr>
            <a:fld id="{F1052567-EE1A-4A6B-B819-B9D8C100452B}" type="slidenum">
              <a:rPr lang="ar-SA" smtClean="0"/>
              <a:pPr>
                <a:defRPr/>
              </a:pPr>
              <a:t>‹#›</a:t>
            </a:fld>
            <a:endParaRPr lang="en-US"/>
          </a:p>
        </p:txBody>
      </p:sp>
      <p:sp>
        <p:nvSpPr>
          <p:cNvPr id="7" name="Line 11"/>
          <p:cNvSpPr>
            <a:spLocks noChangeShapeType="1"/>
          </p:cNvSpPr>
          <p:nvPr userDrawn="1"/>
        </p:nvSpPr>
        <p:spPr bwMode="auto">
          <a:xfrm>
            <a:off x="2133600" y="6248400"/>
            <a:ext cx="5181600" cy="0"/>
          </a:xfrm>
          <a:prstGeom prst="line">
            <a:avLst/>
          </a:prstGeom>
          <a:noFill/>
          <a:ln w="28575">
            <a:solidFill>
              <a:srgbClr val="FF9933"/>
            </a:solidFill>
            <a:round/>
            <a:headEnd/>
            <a:tailEnd/>
          </a:ln>
          <a:effectLst/>
        </p:spPr>
        <p:txBody>
          <a:bodyPr>
            <a:spAutoFit/>
          </a:bodyPr>
          <a:lstStyle/>
          <a:p>
            <a:pPr>
              <a:defRPr/>
            </a:pPr>
            <a:endParaRPr lang="en-US"/>
          </a:p>
        </p:txBody>
      </p:sp>
      <p:pic>
        <p:nvPicPr>
          <p:cNvPr id="8" name="Picture 13" descr="logo%20bar%20ilan%20for%20paper"/>
          <p:cNvPicPr>
            <a:picLocks noChangeAspect="1" noChangeArrowheads="1"/>
          </p:cNvPicPr>
          <p:nvPr userDrawn="1"/>
        </p:nvPicPr>
        <p:blipFill>
          <a:blip r:embed="rId2" cstate="print"/>
          <a:srcRect/>
          <a:stretch>
            <a:fillRect/>
          </a:stretch>
        </p:blipFill>
        <p:spPr bwMode="auto">
          <a:xfrm>
            <a:off x="6227763" y="188913"/>
            <a:ext cx="2624137" cy="857250"/>
          </a:xfrm>
          <a:prstGeom prst="rect">
            <a:avLst/>
          </a:prstGeom>
          <a:noFill/>
          <a:ln w="9525">
            <a:noFill/>
            <a:miter lim="800000"/>
            <a:headEnd/>
            <a:tailEnd/>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8020D498-F7A5-43FD-A723-5257D13C8DA7}" type="datetime1">
              <a:rPr lang="en-US" smtClean="0"/>
              <a:pPr>
                <a:defRPr/>
              </a:pPr>
              <a:t>10/27/2010</a:t>
            </a:fld>
            <a:endParaRPr lang="en-US"/>
          </a:p>
        </p:txBody>
      </p:sp>
      <p:sp>
        <p:nvSpPr>
          <p:cNvPr id="5" name="Footer Placeholder 4"/>
          <p:cNvSpPr>
            <a:spLocks noGrp="1"/>
          </p:cNvSpPr>
          <p:nvPr>
            <p:ph type="ftr" sz="quarter" idx="11"/>
          </p:nvPr>
        </p:nvSpPr>
        <p:spPr/>
        <p:txBody>
          <a:bodyPr/>
          <a:lstStyle/>
          <a:p>
            <a:pPr>
              <a:defRPr/>
            </a:pPr>
            <a:r>
              <a:rPr lang="en-US" smtClean="0"/>
              <a:t>Sofia, 28.10.10</a:t>
            </a:r>
            <a:endParaRPr lang="en-US"/>
          </a:p>
        </p:txBody>
      </p:sp>
      <p:sp>
        <p:nvSpPr>
          <p:cNvPr id="6" name="Slide Number Placeholder 5"/>
          <p:cNvSpPr>
            <a:spLocks noGrp="1"/>
          </p:cNvSpPr>
          <p:nvPr>
            <p:ph type="sldNum" sz="quarter" idx="12"/>
          </p:nvPr>
        </p:nvSpPr>
        <p:spPr/>
        <p:txBody>
          <a:bodyPr/>
          <a:lstStyle/>
          <a:p>
            <a:pPr>
              <a:defRPr/>
            </a:pPr>
            <a:fld id="{5C055962-1C2E-4E60-A9A3-ECAEE19263DF}" type="slidenum">
              <a:rPr lang="ar-SA"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5F4B26EA-16E6-402A-B12D-2CAD30BF5323}" type="datetime1">
              <a:rPr lang="en-US" smtClean="0"/>
              <a:pPr>
                <a:defRPr/>
              </a:pPr>
              <a:t>10/27/2010</a:t>
            </a:fld>
            <a:endParaRPr lang="en-US"/>
          </a:p>
        </p:txBody>
      </p:sp>
      <p:sp>
        <p:nvSpPr>
          <p:cNvPr id="6" name="Footer Placeholder 5"/>
          <p:cNvSpPr>
            <a:spLocks noGrp="1"/>
          </p:cNvSpPr>
          <p:nvPr>
            <p:ph type="ftr" sz="quarter" idx="11"/>
          </p:nvPr>
        </p:nvSpPr>
        <p:spPr/>
        <p:txBody>
          <a:bodyPr/>
          <a:lstStyle/>
          <a:p>
            <a:pPr>
              <a:defRPr/>
            </a:pPr>
            <a:r>
              <a:rPr lang="en-US" smtClean="0"/>
              <a:t>Sofia, 28.10.10</a:t>
            </a:r>
            <a:endParaRPr lang="en-US"/>
          </a:p>
        </p:txBody>
      </p:sp>
      <p:sp>
        <p:nvSpPr>
          <p:cNvPr id="7" name="Slide Number Placeholder 6"/>
          <p:cNvSpPr>
            <a:spLocks noGrp="1"/>
          </p:cNvSpPr>
          <p:nvPr>
            <p:ph type="sldNum" sz="quarter" idx="12"/>
          </p:nvPr>
        </p:nvSpPr>
        <p:spPr/>
        <p:txBody>
          <a:bodyPr/>
          <a:lstStyle/>
          <a:p>
            <a:pPr>
              <a:defRPr/>
            </a:pPr>
            <a:fld id="{8DDC90A3-EA49-4012-82DC-5B3D4AE68A68}" type="slidenum">
              <a:rPr lang="ar-SA" smtClean="0"/>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3262095E-DC8E-41A1-9515-A3B3B26DADF9}" type="datetime1">
              <a:rPr lang="en-US" smtClean="0"/>
              <a:pPr>
                <a:defRPr/>
              </a:pPr>
              <a:t>10/27/2010</a:t>
            </a:fld>
            <a:endParaRPr lang="en-US"/>
          </a:p>
        </p:txBody>
      </p:sp>
      <p:sp>
        <p:nvSpPr>
          <p:cNvPr id="8" name="Footer Placeholder 7"/>
          <p:cNvSpPr>
            <a:spLocks noGrp="1"/>
          </p:cNvSpPr>
          <p:nvPr>
            <p:ph type="ftr" sz="quarter" idx="11"/>
          </p:nvPr>
        </p:nvSpPr>
        <p:spPr/>
        <p:txBody>
          <a:bodyPr/>
          <a:lstStyle/>
          <a:p>
            <a:pPr>
              <a:defRPr/>
            </a:pPr>
            <a:r>
              <a:rPr lang="en-US" smtClean="0"/>
              <a:t>Sofia, 28.10.10</a:t>
            </a:r>
            <a:endParaRPr lang="en-US"/>
          </a:p>
        </p:txBody>
      </p:sp>
      <p:sp>
        <p:nvSpPr>
          <p:cNvPr id="9" name="Slide Number Placeholder 8"/>
          <p:cNvSpPr>
            <a:spLocks noGrp="1"/>
          </p:cNvSpPr>
          <p:nvPr>
            <p:ph type="sldNum" sz="quarter" idx="12"/>
          </p:nvPr>
        </p:nvSpPr>
        <p:spPr/>
        <p:txBody>
          <a:bodyPr/>
          <a:lstStyle/>
          <a:p>
            <a:pPr>
              <a:defRPr/>
            </a:pPr>
            <a:fld id="{510C1478-1BB7-4732-83C0-4E990422F517}" type="slidenum">
              <a:rPr lang="ar-SA" smtClean="0"/>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BE025DB9-BC1E-4FF8-AD60-D4C158F94627}" type="datetime1">
              <a:rPr lang="en-US" smtClean="0"/>
              <a:pPr>
                <a:defRPr/>
              </a:pPr>
              <a:t>10/27/2010</a:t>
            </a:fld>
            <a:endParaRPr lang="en-US"/>
          </a:p>
        </p:txBody>
      </p:sp>
      <p:sp>
        <p:nvSpPr>
          <p:cNvPr id="4" name="Footer Placeholder 3"/>
          <p:cNvSpPr>
            <a:spLocks noGrp="1"/>
          </p:cNvSpPr>
          <p:nvPr>
            <p:ph type="ftr" sz="quarter" idx="11"/>
          </p:nvPr>
        </p:nvSpPr>
        <p:spPr/>
        <p:txBody>
          <a:bodyPr/>
          <a:lstStyle/>
          <a:p>
            <a:pPr>
              <a:defRPr/>
            </a:pPr>
            <a:r>
              <a:rPr lang="en-US" smtClean="0"/>
              <a:t>Sofia, 28.10.10</a:t>
            </a:r>
            <a:endParaRPr lang="en-US"/>
          </a:p>
        </p:txBody>
      </p:sp>
      <p:sp>
        <p:nvSpPr>
          <p:cNvPr id="5" name="Slide Number Placeholder 4"/>
          <p:cNvSpPr>
            <a:spLocks noGrp="1"/>
          </p:cNvSpPr>
          <p:nvPr>
            <p:ph type="sldNum" sz="quarter" idx="12"/>
          </p:nvPr>
        </p:nvSpPr>
        <p:spPr/>
        <p:txBody>
          <a:bodyPr/>
          <a:lstStyle/>
          <a:p>
            <a:pPr>
              <a:defRPr/>
            </a:pPr>
            <a:fld id="{2E6D8856-E917-4023-BDDC-2D5AE9021AA0}" type="slidenum">
              <a:rPr lang="ar-SA" smtClean="0"/>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FD03898-EE34-4C1E-8FEC-39623F5FF95D}" type="datetime1">
              <a:rPr lang="en-US" smtClean="0"/>
              <a:pPr>
                <a:defRPr/>
              </a:pPr>
              <a:t>10/27/2010</a:t>
            </a:fld>
            <a:endParaRPr lang="en-US"/>
          </a:p>
        </p:txBody>
      </p:sp>
      <p:sp>
        <p:nvSpPr>
          <p:cNvPr id="3" name="Footer Placeholder 2"/>
          <p:cNvSpPr>
            <a:spLocks noGrp="1"/>
          </p:cNvSpPr>
          <p:nvPr>
            <p:ph type="ftr" sz="quarter" idx="11"/>
          </p:nvPr>
        </p:nvSpPr>
        <p:spPr/>
        <p:txBody>
          <a:bodyPr/>
          <a:lstStyle/>
          <a:p>
            <a:pPr>
              <a:defRPr/>
            </a:pPr>
            <a:r>
              <a:rPr lang="en-US" smtClean="0"/>
              <a:t>Sofia, 28.10.10</a:t>
            </a:r>
            <a:endParaRPr lang="en-US"/>
          </a:p>
        </p:txBody>
      </p:sp>
      <p:sp>
        <p:nvSpPr>
          <p:cNvPr id="4" name="Slide Number Placeholder 3"/>
          <p:cNvSpPr>
            <a:spLocks noGrp="1"/>
          </p:cNvSpPr>
          <p:nvPr>
            <p:ph type="sldNum" sz="quarter" idx="12"/>
          </p:nvPr>
        </p:nvSpPr>
        <p:spPr/>
        <p:txBody>
          <a:bodyPr/>
          <a:lstStyle/>
          <a:p>
            <a:pPr>
              <a:defRPr/>
            </a:pPr>
            <a:fld id="{47D6B5FD-322B-4954-AEA3-42050FD8A2B4}" type="slidenum">
              <a:rPr lang="ar-SA" smtClean="0"/>
              <a:pPr>
                <a:defRPr/>
              </a:pPr>
              <a:t>‹#›</a:t>
            </a:fld>
            <a:endParaRPr lang="en-US"/>
          </a:p>
        </p:txBody>
      </p:sp>
    </p:spTree>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20755851-82BC-4FB9-A1CA-6F08BEC9DDB1}" type="datetime1">
              <a:rPr lang="en-US" smtClean="0"/>
              <a:pPr>
                <a:defRPr/>
              </a:pPr>
              <a:t>10/27/2010</a:t>
            </a:fld>
            <a:endParaRPr lang="en-US"/>
          </a:p>
        </p:txBody>
      </p:sp>
      <p:sp>
        <p:nvSpPr>
          <p:cNvPr id="6" name="Footer Placeholder 5"/>
          <p:cNvSpPr>
            <a:spLocks noGrp="1"/>
          </p:cNvSpPr>
          <p:nvPr>
            <p:ph type="ftr" sz="quarter" idx="11"/>
          </p:nvPr>
        </p:nvSpPr>
        <p:spPr/>
        <p:txBody>
          <a:bodyPr/>
          <a:lstStyle/>
          <a:p>
            <a:pPr>
              <a:defRPr/>
            </a:pPr>
            <a:r>
              <a:rPr lang="en-US" smtClean="0"/>
              <a:t>Sofia, 28.10.10</a:t>
            </a:r>
            <a:endParaRPr lang="en-US"/>
          </a:p>
        </p:txBody>
      </p:sp>
      <p:sp>
        <p:nvSpPr>
          <p:cNvPr id="7" name="Slide Number Placeholder 6"/>
          <p:cNvSpPr>
            <a:spLocks noGrp="1"/>
          </p:cNvSpPr>
          <p:nvPr>
            <p:ph type="sldNum" sz="quarter" idx="12"/>
          </p:nvPr>
        </p:nvSpPr>
        <p:spPr/>
        <p:txBody>
          <a:bodyPr/>
          <a:lstStyle/>
          <a:p>
            <a:pPr>
              <a:defRPr/>
            </a:pPr>
            <a:fld id="{05BF01B5-C916-4AB1-A8EE-4A04A4BC088E}" type="slidenum">
              <a:rPr lang="ar-SA" smtClean="0"/>
              <a:pPr>
                <a:defRPr/>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pPr>
              <a:defRPr/>
            </a:pPr>
            <a:fld id="{D81F6E25-6324-4DF1-952C-2EFF93B9674F}" type="datetime1">
              <a:rPr lang="en-US" smtClean="0"/>
              <a:pPr>
                <a:defRPr/>
              </a:pPr>
              <a:t>10/27/2010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pPr>
              <a:defRPr/>
            </a:pPr>
            <a:r>
              <a:rPr lang="en-US" smtClean="0"/>
              <a:t>Sofia, 28.10.10</a:t>
            </a:r>
            <a:endParaRPr lang="en-US"/>
          </a:p>
        </p:txBody>
      </p:sp>
      <p:sp>
        <p:nvSpPr>
          <p:cNvPr id="7" name="Slide Number Placeholder 6"/>
          <p:cNvSpPr>
            <a:spLocks noGrp="1"/>
          </p:cNvSpPr>
          <p:nvPr>
            <p:ph type="sldNum" sz="quarter" idx="12"/>
          </p:nvPr>
        </p:nvSpPr>
        <p:spPr>
          <a:xfrm>
            <a:off x="8339328" y="1170432"/>
            <a:ext cx="733864" cy="201168"/>
          </a:xfrm>
        </p:spPr>
        <p:txBody>
          <a:bodyPr/>
          <a:lstStyle/>
          <a:p>
            <a:pPr>
              <a:defRPr/>
            </a:pPr>
            <a:fld id="{A1B042EE-51C8-4FDC-AF26-CA25CA632BCC}" type="slidenum">
              <a:rPr lang="ar-SA"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1" name="Straight Connector 10"/>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13" name="Oval 12"/>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14" name="Line 11"/>
          <p:cNvSpPr>
            <a:spLocks noChangeShapeType="1"/>
          </p:cNvSpPr>
          <p:nvPr userDrawn="1"/>
        </p:nvSpPr>
        <p:spPr bwMode="auto">
          <a:xfrm>
            <a:off x="2133600" y="6248400"/>
            <a:ext cx="5181600" cy="0"/>
          </a:xfrm>
          <a:prstGeom prst="line">
            <a:avLst/>
          </a:prstGeom>
          <a:noFill/>
          <a:ln w="28575">
            <a:solidFill>
              <a:srgbClr val="FF9933"/>
            </a:solidFill>
            <a:round/>
            <a:headEnd/>
            <a:tailEnd/>
          </a:ln>
          <a:effectLst/>
        </p:spPr>
        <p:txBody>
          <a:bodyPr>
            <a:spAutoFit/>
          </a:bodyPr>
          <a:lstStyle/>
          <a:p>
            <a:pPr>
              <a:defRPr/>
            </a:pPr>
            <a:endParaRPr lang="en-US"/>
          </a:p>
        </p:txBody>
      </p:sp>
      <p:pic>
        <p:nvPicPr>
          <p:cNvPr id="15" name="Picture 13" descr="logo%20bar%20ilan%20for%20paper"/>
          <p:cNvPicPr>
            <a:picLocks noChangeAspect="1" noChangeArrowheads="1"/>
          </p:cNvPicPr>
          <p:nvPr userDrawn="1"/>
        </p:nvPicPr>
        <p:blipFill>
          <a:blip r:embed="rId2" cstate="print"/>
          <a:srcRect/>
          <a:stretch>
            <a:fillRect/>
          </a:stretch>
        </p:blipFill>
        <p:spPr bwMode="auto">
          <a:xfrm>
            <a:off x="6227763" y="188913"/>
            <a:ext cx="2624137" cy="857250"/>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Date Placeholder 3"/>
          <p:cNvSpPr>
            <a:spLocks noGrp="1"/>
          </p:cNvSpPr>
          <p:nvPr>
            <p:ph type="dt" sz="half" idx="10"/>
          </p:nvPr>
        </p:nvSpPr>
        <p:spPr/>
        <p:txBody>
          <a:bodyPr/>
          <a:lstStyle>
            <a:lvl1pPr>
              <a:defRPr smtClean="0"/>
            </a:lvl1pPr>
          </a:lstStyle>
          <a:p>
            <a:pPr>
              <a:defRPr/>
            </a:pPr>
            <a:fld id="{A6D5B5E8-CC6B-40EB-948A-AF9AD79D2B26}" type="datetime1">
              <a:rPr lang="en-US"/>
              <a:pPr>
                <a:defRPr/>
              </a:pPr>
              <a:t>10/27/2010</a:t>
            </a:fld>
            <a:endParaRPr lang="en-US"/>
          </a:p>
        </p:txBody>
      </p:sp>
      <p:sp>
        <p:nvSpPr>
          <p:cNvPr id="17" name="Footer Placeholder 4"/>
          <p:cNvSpPr>
            <a:spLocks noGrp="1"/>
          </p:cNvSpPr>
          <p:nvPr>
            <p:ph type="ftr" sz="quarter" idx="11"/>
          </p:nvPr>
        </p:nvSpPr>
        <p:spPr/>
        <p:txBody>
          <a:bodyPr/>
          <a:lstStyle>
            <a:lvl1pPr>
              <a:defRPr smtClean="0"/>
            </a:lvl1pPr>
          </a:lstStyle>
          <a:p>
            <a:pPr>
              <a:defRPr/>
            </a:pPr>
            <a:r>
              <a:rPr lang="en-US"/>
              <a:t>Sofia, 28.10.10</a:t>
            </a:r>
          </a:p>
        </p:txBody>
      </p:sp>
      <p:sp>
        <p:nvSpPr>
          <p:cNvPr id="18" name="Slide Number Placeholder 5"/>
          <p:cNvSpPr>
            <a:spLocks noGrp="1"/>
          </p:cNvSpPr>
          <p:nvPr>
            <p:ph type="sldNum" sz="quarter" idx="12"/>
          </p:nvPr>
        </p:nvSpPr>
        <p:spPr>
          <a:xfrm>
            <a:off x="4362450" y="1027113"/>
            <a:ext cx="457200" cy="441325"/>
          </a:xfrm>
        </p:spPr>
        <p:txBody>
          <a:bodyPr/>
          <a:lstStyle>
            <a:lvl1pPr>
              <a:defRPr/>
            </a:lvl1pPr>
          </a:lstStyle>
          <a:p>
            <a:pPr>
              <a:defRPr/>
            </a:pPr>
            <a:fld id="{F1052567-EE1A-4A6B-B819-B9D8C100452B}" type="slidenum">
              <a:rPr lang="ar-SA"/>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23174469-7F22-4AC9-A621-4F8D0ABED32C}" type="datetime1">
              <a:rPr lang="en-US" smtClean="0"/>
              <a:pPr>
                <a:defRPr/>
              </a:pPr>
              <a:t>10/27/2010</a:t>
            </a:fld>
            <a:endParaRPr lang="en-US"/>
          </a:p>
        </p:txBody>
      </p:sp>
      <p:sp>
        <p:nvSpPr>
          <p:cNvPr id="5" name="Footer Placeholder 4"/>
          <p:cNvSpPr>
            <a:spLocks noGrp="1"/>
          </p:cNvSpPr>
          <p:nvPr>
            <p:ph type="ftr" sz="quarter" idx="11"/>
          </p:nvPr>
        </p:nvSpPr>
        <p:spPr/>
        <p:txBody>
          <a:bodyPr/>
          <a:lstStyle/>
          <a:p>
            <a:pPr>
              <a:defRPr/>
            </a:pPr>
            <a:r>
              <a:rPr lang="en-US" smtClean="0"/>
              <a:t>Sofia, 28.10.10</a:t>
            </a:r>
            <a:endParaRPr lang="en-US"/>
          </a:p>
        </p:txBody>
      </p:sp>
      <p:sp>
        <p:nvSpPr>
          <p:cNvPr id="6" name="Slide Number Placeholder 5"/>
          <p:cNvSpPr>
            <a:spLocks noGrp="1"/>
          </p:cNvSpPr>
          <p:nvPr>
            <p:ph type="sldNum" sz="quarter" idx="12"/>
          </p:nvPr>
        </p:nvSpPr>
        <p:spPr/>
        <p:txBody>
          <a:bodyPr/>
          <a:lstStyle/>
          <a:p>
            <a:pPr>
              <a:defRPr/>
            </a:pPr>
            <a:fld id="{485E6FDB-5B92-42D1-A10F-79D153B1A73F}" type="slidenum">
              <a:rPr lang="ar-SA" smtClean="0"/>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0F4DAB1C-3230-4B5A-95B0-1AD310D772C3}" type="datetime1">
              <a:rPr lang="en-US" smtClean="0"/>
              <a:pPr>
                <a:defRPr/>
              </a:pPr>
              <a:t>10/27/2010</a:t>
            </a:fld>
            <a:endParaRPr lang="en-US"/>
          </a:p>
        </p:txBody>
      </p:sp>
      <p:sp>
        <p:nvSpPr>
          <p:cNvPr id="5" name="Footer Placeholder 4"/>
          <p:cNvSpPr>
            <a:spLocks noGrp="1"/>
          </p:cNvSpPr>
          <p:nvPr>
            <p:ph type="ftr" sz="quarter" idx="11"/>
          </p:nvPr>
        </p:nvSpPr>
        <p:spPr>
          <a:xfrm>
            <a:off x="2640597" y="6377459"/>
            <a:ext cx="3836404" cy="365125"/>
          </a:xfrm>
        </p:spPr>
        <p:txBody>
          <a:bodyPr/>
          <a:lstStyle/>
          <a:p>
            <a:pPr>
              <a:defRPr/>
            </a:pPr>
            <a:r>
              <a:rPr lang="en-US" smtClean="0"/>
              <a:t>Sofia, 28.10.10</a:t>
            </a:r>
            <a:endParaRPr lang="en-US"/>
          </a:p>
        </p:txBody>
      </p:sp>
      <p:sp>
        <p:nvSpPr>
          <p:cNvPr id="6" name="Slide Number Placeholder 5"/>
          <p:cNvSpPr>
            <a:spLocks noGrp="1"/>
          </p:cNvSpPr>
          <p:nvPr>
            <p:ph type="sldNum" sz="quarter" idx="12"/>
          </p:nvPr>
        </p:nvSpPr>
        <p:spPr/>
        <p:txBody>
          <a:bodyPr/>
          <a:lstStyle/>
          <a:p>
            <a:pPr>
              <a:defRPr/>
            </a:pPr>
            <a:fld id="{54DBF0DA-DE3E-4B79-980F-46B475D8BB47}" type="slidenum">
              <a:rPr lang="ar-SA"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smtClean="0"/>
            </a:lvl1pPr>
          </a:lstStyle>
          <a:p>
            <a:pPr>
              <a:defRPr/>
            </a:pPr>
            <a:r>
              <a:rPr lang="en-US"/>
              <a:t>Sofia, 28.10.10</a:t>
            </a:r>
          </a:p>
        </p:txBody>
      </p:sp>
      <p:sp>
        <p:nvSpPr>
          <p:cNvPr id="16" name="Date Placeholder 3"/>
          <p:cNvSpPr>
            <a:spLocks noGrp="1"/>
          </p:cNvSpPr>
          <p:nvPr>
            <p:ph type="dt" sz="half" idx="11"/>
          </p:nvPr>
        </p:nvSpPr>
        <p:spPr/>
        <p:txBody>
          <a:bodyPr/>
          <a:lstStyle>
            <a:lvl1pPr>
              <a:defRPr smtClean="0"/>
            </a:lvl1pPr>
          </a:lstStyle>
          <a:p>
            <a:pPr>
              <a:defRPr/>
            </a:pPr>
            <a:fld id="{8020D498-F7A5-43FD-A723-5257D13C8DA7}" type="datetime1">
              <a:rPr lang="en-US"/>
              <a:pPr>
                <a:defRPr/>
              </a:pPr>
              <a:t>10/27/2010</a:t>
            </a:fld>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5C055962-1C2E-4E60-A9A3-ECAEE19263DF}" type="slidenum">
              <a:rPr lang="ar-SA"/>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smtClean="0"/>
            </a:lvl1pPr>
          </a:lstStyle>
          <a:p>
            <a:pPr>
              <a:defRPr/>
            </a:pPr>
            <a:fld id="{5F4B26EA-16E6-402A-B12D-2CAD30BF5323}" type="datetime1">
              <a:rPr lang="en-US"/>
              <a:pPr>
                <a:defRPr/>
              </a:pPr>
              <a:t>10/27/2010</a:t>
            </a:fld>
            <a:endParaRPr lang="en-US"/>
          </a:p>
        </p:txBody>
      </p:sp>
      <p:sp>
        <p:nvSpPr>
          <p:cNvPr id="7" name="Footer Placeholder 5"/>
          <p:cNvSpPr>
            <a:spLocks noGrp="1"/>
          </p:cNvSpPr>
          <p:nvPr>
            <p:ph type="ftr" sz="quarter" idx="11"/>
          </p:nvPr>
        </p:nvSpPr>
        <p:spPr/>
        <p:txBody>
          <a:bodyPr/>
          <a:lstStyle>
            <a:lvl1pPr>
              <a:defRPr smtClean="0"/>
            </a:lvl1pPr>
          </a:lstStyle>
          <a:p>
            <a:pPr>
              <a:defRPr/>
            </a:pPr>
            <a:r>
              <a:rPr lang="en-US"/>
              <a:t>Sofia, 28.10.10</a:t>
            </a:r>
          </a:p>
        </p:txBody>
      </p:sp>
      <p:sp>
        <p:nvSpPr>
          <p:cNvPr id="8" name="Slide Number Placeholder 6"/>
          <p:cNvSpPr>
            <a:spLocks noGrp="1"/>
          </p:cNvSpPr>
          <p:nvPr>
            <p:ph type="sldNum" sz="quarter" idx="12"/>
          </p:nvPr>
        </p:nvSpPr>
        <p:spPr/>
        <p:txBody>
          <a:bodyPr/>
          <a:lstStyle>
            <a:lvl1pPr>
              <a:defRPr/>
            </a:lvl1pPr>
          </a:lstStyle>
          <a:p>
            <a:pPr>
              <a:defRPr/>
            </a:pPr>
            <a:fld id="{8DDC90A3-EA49-4012-82DC-5B3D4AE68A68}" type="slidenum">
              <a:rPr lang="ar-SA"/>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smtClean="0"/>
            </a:lvl1pPr>
          </a:lstStyle>
          <a:p>
            <a:pPr>
              <a:defRPr/>
            </a:pPr>
            <a:fld id="{3262095E-DC8E-41A1-9515-A3B3B26DADF9}" type="datetime1">
              <a:rPr lang="en-US"/>
              <a:pPr>
                <a:defRPr/>
              </a:pPr>
              <a:t>10/27/2010</a:t>
            </a:fld>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smtClean="0"/>
            </a:lvl1pPr>
          </a:lstStyle>
          <a:p>
            <a:pPr>
              <a:defRPr/>
            </a:pPr>
            <a:r>
              <a:rPr lang="en-US"/>
              <a:t>Sofia, 28.10.10</a:t>
            </a:r>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510C1478-1BB7-4732-83C0-4E990422F517}" type="slidenum">
              <a:rPr lang="ar-SA"/>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pPr>
              <a:defRPr/>
            </a:pPr>
            <a:fld id="{BE025DB9-BC1E-4FF8-AD60-D4C158F94627}" type="datetime1">
              <a:rPr lang="en-US"/>
              <a:pPr>
                <a:defRPr/>
              </a:pPr>
              <a:t>10/27/2010</a:t>
            </a:fld>
            <a:endParaRPr lang="en-US"/>
          </a:p>
        </p:txBody>
      </p:sp>
      <p:sp>
        <p:nvSpPr>
          <p:cNvPr id="4" name="Footer Placeholder 3"/>
          <p:cNvSpPr>
            <a:spLocks noGrp="1"/>
          </p:cNvSpPr>
          <p:nvPr>
            <p:ph type="ftr" sz="quarter" idx="11"/>
          </p:nvPr>
        </p:nvSpPr>
        <p:spPr/>
        <p:txBody>
          <a:bodyPr/>
          <a:lstStyle>
            <a:lvl1pPr>
              <a:defRPr smtClean="0"/>
            </a:lvl1pPr>
          </a:lstStyle>
          <a:p>
            <a:pPr>
              <a:defRPr/>
            </a:pPr>
            <a:r>
              <a:rPr lang="en-US"/>
              <a:t>Sofia, 28.10.10</a:t>
            </a:r>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2E6D8856-E917-4023-BDDC-2D5AE9021AA0}"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05BF01B5-C916-4AB1-A8EE-4A04A4BC088E}" type="slidenum">
              <a:rPr lang="ar-SA"/>
              <a:pPr>
                <a:defRPr/>
              </a:pPr>
              <a:t>‹#›</a:t>
            </a:fld>
            <a:endParaRPr lang="en-US"/>
          </a:p>
        </p:txBody>
      </p:sp>
      <p:sp>
        <p:nvSpPr>
          <p:cNvPr id="17" name="Date Placeholder 4"/>
          <p:cNvSpPr>
            <a:spLocks noGrp="1"/>
          </p:cNvSpPr>
          <p:nvPr>
            <p:ph type="dt" sz="half" idx="11"/>
          </p:nvPr>
        </p:nvSpPr>
        <p:spPr/>
        <p:txBody>
          <a:bodyPr/>
          <a:lstStyle>
            <a:lvl1pPr>
              <a:defRPr smtClean="0"/>
            </a:lvl1pPr>
          </a:lstStyle>
          <a:p>
            <a:pPr>
              <a:defRPr/>
            </a:pPr>
            <a:fld id="{20755851-82BC-4FB9-A1CA-6F08BEC9DDB1}" type="datetime1">
              <a:rPr lang="en-US"/>
              <a:pPr>
                <a:defRPr/>
              </a:pPr>
              <a:t>10/27/2010</a:t>
            </a:fld>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smtClean="0"/>
            </a:lvl1pPr>
          </a:lstStyle>
          <a:p>
            <a:pPr>
              <a:defRPr/>
            </a:pPr>
            <a:r>
              <a:rPr lang="en-US"/>
              <a:t>Sofia, 28.10.10</a:t>
            </a:r>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A1B042EE-51C8-4FDC-AF26-CA25CA632BCC}" type="slidenum">
              <a:rPr lang="ar-SA"/>
              <a:pPr>
                <a:defRPr/>
              </a:pPr>
              <a:t>‹#›</a:t>
            </a:fld>
            <a:endParaRPr lang="en-US"/>
          </a:p>
        </p:txBody>
      </p:sp>
      <p:sp>
        <p:nvSpPr>
          <p:cNvPr id="17" name="Date Placeholder 4"/>
          <p:cNvSpPr>
            <a:spLocks noGrp="1"/>
          </p:cNvSpPr>
          <p:nvPr>
            <p:ph type="dt" sz="half" idx="11"/>
          </p:nvPr>
        </p:nvSpPr>
        <p:spPr>
          <a:xfrm>
            <a:off x="5788025" y="6405563"/>
            <a:ext cx="3044825" cy="365125"/>
          </a:xfrm>
        </p:spPr>
        <p:txBody>
          <a:bodyPr/>
          <a:lstStyle>
            <a:lvl1pPr>
              <a:defRPr smtClean="0"/>
            </a:lvl1pPr>
          </a:lstStyle>
          <a:p>
            <a:pPr>
              <a:defRPr/>
            </a:pPr>
            <a:fld id="{D81F6E25-6324-4DF1-952C-2EFF93B9674F}" type="datetime1">
              <a:rPr lang="en-US"/>
              <a:pPr>
                <a:defRPr/>
              </a:pPr>
              <a:t>10/27/2010</a:t>
            </a:fld>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smtClean="0"/>
            </a:lvl1pPr>
          </a:lstStyle>
          <a:p>
            <a:pPr>
              <a:defRPr/>
            </a:pPr>
            <a:r>
              <a:rPr lang="en-US"/>
              <a:t>Sofia, 28.10.10</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fld id="{23174469-7F22-4AC9-A621-4F8D0ABED32C}" type="datetime1">
              <a:rPr lang="en-US"/>
              <a:pPr>
                <a:defRPr/>
              </a:pPr>
              <a:t>10/27/2010</a:t>
            </a:fld>
            <a:endParaRPr lang="en-US"/>
          </a:p>
        </p:txBody>
      </p:sp>
      <p:sp>
        <p:nvSpPr>
          <p:cNvPr id="5" name="Footer Placeholder 4"/>
          <p:cNvSpPr>
            <a:spLocks noGrp="1"/>
          </p:cNvSpPr>
          <p:nvPr>
            <p:ph type="ftr" sz="quarter" idx="11"/>
          </p:nvPr>
        </p:nvSpPr>
        <p:spPr/>
        <p:txBody>
          <a:bodyPr/>
          <a:lstStyle>
            <a:lvl1pPr>
              <a:defRPr smtClean="0"/>
            </a:lvl1pPr>
          </a:lstStyle>
          <a:p>
            <a:pPr>
              <a:defRPr/>
            </a:pPr>
            <a:r>
              <a:rPr lang="en-US"/>
              <a:t>Sofia, 28.10.10</a:t>
            </a:r>
          </a:p>
        </p:txBody>
      </p:sp>
      <p:sp>
        <p:nvSpPr>
          <p:cNvPr id="6" name="Slide Number Placeholder 5"/>
          <p:cNvSpPr>
            <a:spLocks noGrp="1"/>
          </p:cNvSpPr>
          <p:nvPr>
            <p:ph type="sldNum" sz="quarter" idx="12"/>
          </p:nvPr>
        </p:nvSpPr>
        <p:spPr/>
        <p:txBody>
          <a:bodyPr/>
          <a:lstStyle>
            <a:lvl1pPr>
              <a:defRPr/>
            </a:lvl1pPr>
          </a:lstStyle>
          <a:p>
            <a:pPr>
              <a:defRPr/>
            </a:pPr>
            <a:fld id="{485E6FDB-5B92-42D1-A10F-79D153B1A73F}" type="slidenum">
              <a:rPr lang="ar-SA"/>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3.jpe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Date Placeholder 13"/>
          <p:cNvSpPr>
            <a:spLocks noGrp="1"/>
          </p:cNvSpPr>
          <p:nvPr>
            <p:ph type="dt" sz="half" idx="2"/>
          </p:nvPr>
        </p:nvSpPr>
        <p:spPr>
          <a:xfrm>
            <a:off x="5791200" y="6405563"/>
            <a:ext cx="3044825" cy="365125"/>
          </a:xfrm>
          <a:prstGeom prst="rect">
            <a:avLst/>
          </a:prstGeom>
        </p:spPr>
        <p:txBody>
          <a:bodyPr vert="horz" wrap="square" lIns="91440" tIns="45720" rIns="91440" bIns="45720" numCol="1" anchor="t" anchorCtr="0" compatLnSpc="1">
            <a:prstTxWarp prst="textNoShape">
              <a:avLst/>
            </a:prstTxWarp>
          </a:bodyPr>
          <a:lstStyle>
            <a:lvl1pPr algn="r">
              <a:defRPr sz="1400" smtClean="0">
                <a:solidFill>
                  <a:srgbClr val="FFFFFF"/>
                </a:solidFill>
              </a:defRPr>
            </a:lvl1pPr>
          </a:lstStyle>
          <a:p>
            <a:pPr>
              <a:defRPr/>
            </a:pPr>
            <a:fld id="{7FD03898-EE34-4C1E-8FEC-39623F5FF95D}" type="datetime1">
              <a:rPr lang="en-US"/>
              <a:pPr>
                <a:defRPr/>
              </a:pPr>
              <a:t>10/27/2010</a:t>
            </a:fld>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wrap="square" lIns="91440" tIns="45720" rIns="91440" bIns="45720" numCol="1" anchor="t" anchorCtr="0" compatLnSpc="1">
            <a:prstTxWarp prst="textNoShape">
              <a:avLst/>
            </a:prstTxWarp>
          </a:bodyPr>
          <a:lstStyle>
            <a:lvl1pPr algn="l">
              <a:defRPr sz="1200" smtClean="0">
                <a:solidFill>
                  <a:srgbClr val="FFFFFF"/>
                </a:solidFill>
              </a:defRPr>
            </a:lvl1pPr>
          </a:lstStyle>
          <a:p>
            <a:pPr>
              <a:defRPr/>
            </a:pPr>
            <a:r>
              <a:rPr lang="en-US"/>
              <a:t>Sofia, 28.10.10</a:t>
            </a:r>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defRPr/>
            </a:pPr>
            <a:fld id="{47D6B5FD-322B-4954-AEA3-42050FD8A2B4}" type="slidenum">
              <a:rPr lang="ar-SA"/>
              <a:pPr>
                <a:defRPr/>
              </a:pPr>
              <a:t>‹#›</a:t>
            </a:fld>
            <a:endParaRPr lang="en-US"/>
          </a:p>
        </p:txBody>
      </p:sp>
      <p:sp>
        <p:nvSpPr>
          <p:cNvPr id="2062"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63"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 name="Line 11"/>
          <p:cNvSpPr>
            <a:spLocks noChangeShapeType="1"/>
          </p:cNvSpPr>
          <p:nvPr userDrawn="1"/>
        </p:nvSpPr>
        <p:spPr bwMode="auto">
          <a:xfrm>
            <a:off x="2133600" y="6248400"/>
            <a:ext cx="5181600" cy="0"/>
          </a:xfrm>
          <a:prstGeom prst="line">
            <a:avLst/>
          </a:prstGeom>
          <a:noFill/>
          <a:ln w="28575">
            <a:solidFill>
              <a:srgbClr val="FF9933"/>
            </a:solidFill>
            <a:round/>
            <a:headEnd/>
            <a:tailEnd/>
          </a:ln>
          <a:effectLst/>
        </p:spPr>
        <p:txBody>
          <a:bodyPr>
            <a:spAutoFit/>
          </a:bodyPr>
          <a:lstStyle/>
          <a:p>
            <a:pPr>
              <a:defRPr/>
            </a:pPr>
            <a:endParaRPr lang="en-US"/>
          </a:p>
        </p:txBody>
      </p:sp>
      <p:pic>
        <p:nvPicPr>
          <p:cNvPr id="2065" name="Picture 13" descr="logo%20bar%20ilan%20for%20paper"/>
          <p:cNvPicPr>
            <a:picLocks noChangeAspect="1" noChangeArrowheads="1"/>
          </p:cNvPicPr>
          <p:nvPr userDrawn="1"/>
        </p:nvPicPr>
        <p:blipFill>
          <a:blip r:embed="rId12" cstate="print"/>
          <a:srcRect/>
          <a:stretch>
            <a:fillRect/>
          </a:stretch>
        </p:blipFill>
        <p:spPr bwMode="auto">
          <a:xfrm>
            <a:off x="323850" y="6000750"/>
            <a:ext cx="2624138" cy="8572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Lst>
  <p:hf hdr="0" dt="0"/>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sz="20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a:defRPr/>
            </a:pPr>
            <a:fld id="{7FD03898-EE34-4C1E-8FEC-39623F5FF95D}" type="datetime1">
              <a:rPr lang="en-US" smtClean="0"/>
              <a:pPr>
                <a:defRPr/>
              </a:pPr>
              <a:t>10/27/2010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defRPr/>
            </a:pPr>
            <a:r>
              <a:rPr lang="en-US" smtClean="0"/>
              <a:t>Sofia, 28.10.10</a:t>
            </a:r>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a:defRPr/>
            </a:pPr>
            <a:fld id="{47D6B5FD-322B-4954-AEA3-42050FD8A2B4}" type="slidenum">
              <a:rPr lang="ar-SA" smtClean="0"/>
              <a:pPr>
                <a:defRPr/>
              </a:pPr>
              <a:t>‹#›</a:t>
            </a:fld>
            <a:endParaRPr lang="en-US"/>
          </a:p>
        </p:txBody>
      </p:sp>
      <p:sp>
        <p:nvSpPr>
          <p:cNvPr id="9" name="Line 11"/>
          <p:cNvSpPr>
            <a:spLocks noChangeShapeType="1"/>
          </p:cNvSpPr>
          <p:nvPr userDrawn="1"/>
        </p:nvSpPr>
        <p:spPr bwMode="auto">
          <a:xfrm>
            <a:off x="2133600" y="6248400"/>
            <a:ext cx="5181600" cy="0"/>
          </a:xfrm>
          <a:prstGeom prst="line">
            <a:avLst/>
          </a:prstGeom>
          <a:noFill/>
          <a:ln w="28575">
            <a:solidFill>
              <a:srgbClr val="FF9933"/>
            </a:solidFill>
            <a:round/>
            <a:headEnd/>
            <a:tailEnd/>
          </a:ln>
          <a:effectLst/>
        </p:spPr>
        <p:txBody>
          <a:bodyPr>
            <a:spAutoFit/>
          </a:bodyPr>
          <a:lstStyle/>
          <a:p>
            <a:pPr>
              <a:defRPr/>
            </a:pPr>
            <a:endParaRPr lang="en-US"/>
          </a:p>
        </p:txBody>
      </p:sp>
      <p:pic>
        <p:nvPicPr>
          <p:cNvPr id="11" name="Picture 13" descr="logo%20bar%20ilan%20for%20paper"/>
          <p:cNvPicPr>
            <a:picLocks noChangeAspect="1" noChangeArrowheads="1"/>
          </p:cNvPicPr>
          <p:nvPr userDrawn="1"/>
        </p:nvPicPr>
        <p:blipFill>
          <a:blip r:embed="rId13" cstate="print"/>
          <a:srcRect/>
          <a:stretch>
            <a:fillRect/>
          </a:stretch>
        </p:blipFill>
        <p:spPr bwMode="auto">
          <a:xfrm>
            <a:off x="323850" y="6000750"/>
            <a:ext cx="2624138" cy="8572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hf hdr="0" dt="0"/>
  <p:txStyles>
    <p:titleStyle>
      <a:lvl1pPr algn="l" rtl="1"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r" rtl="1"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r" rtl="1"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r" rtl="1"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r" rtl="1"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r" rtl="1"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r" rtl="1"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r" rtl="1"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r" rtl="1"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r" rtl="1"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ittn.org.il/about.php?cat=18&amp;incat=0"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62.219.14.148/partners.php" TargetMode="External"/><Relationship Id="rId2" Type="http://schemas.openxmlformats.org/officeDocument/2006/relationships/hyperlink" Target="http://www.ittn.org.il/partners.php" TargetMode="External"/><Relationship Id="rId1" Type="http://schemas.openxmlformats.org/officeDocument/2006/relationships/slideLayout" Target="../slideLayouts/slideLayout2.xml"/><Relationship Id="rId4" Type="http://schemas.openxmlformats.org/officeDocument/2006/relationships/hyperlink" Target="http://t3.technion.ac.il/"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www.bontom.a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www.ittn.org.il/success.php?cat=0&amp;incat=&amp;read=161"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www.doxil.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doxil.co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www.exelon.com/index.jsp"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exelon.com/index.jsp"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mobileye.co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http://www.nds.co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periochip.co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hyperlink" Target="http://www.periochip.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 Id="rId9" Type="http://schemas.openxmlformats.org/officeDocument/2006/relationships/image" Target="../media/image13.png"/></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ctrTitle"/>
          </p:nvPr>
        </p:nvSpPr>
        <p:spPr>
          <a:xfrm>
            <a:off x="714375" y="1196751"/>
            <a:ext cx="7772400" cy="1440161"/>
          </a:xfrm>
        </p:spPr>
        <p:txBody>
          <a:bodyPr>
            <a:normAutofit fontScale="90000"/>
          </a:bodyPr>
          <a:lstStyle/>
          <a:p>
            <a:pPr eaLnBrk="1" hangingPunct="1"/>
            <a:r>
              <a:rPr lang="en-GB" sz="5400" dirty="0" smtClean="0"/>
              <a:t>Academia-Industry </a:t>
            </a:r>
            <a:r>
              <a:rPr lang="he-IL" sz="5400" dirty="0" smtClean="0"/>
              <a:t>  </a:t>
            </a:r>
            <a:r>
              <a:rPr lang="en-GB" sz="5400" dirty="0" smtClean="0"/>
              <a:t>Cooperation</a:t>
            </a:r>
            <a:r>
              <a:rPr lang="en-US" sz="5400" dirty="0" smtClean="0"/>
              <a:t> and TT</a:t>
            </a:r>
            <a:endParaRPr lang="en-GB" sz="5400" dirty="0" smtClean="0"/>
          </a:p>
        </p:txBody>
      </p:sp>
      <p:sp>
        <p:nvSpPr>
          <p:cNvPr id="26627" name="Rectangle 3"/>
          <p:cNvSpPr>
            <a:spLocks noGrp="1" noChangeArrowheads="1"/>
          </p:cNvSpPr>
          <p:nvPr>
            <p:ph type="subTitle" idx="1"/>
          </p:nvPr>
        </p:nvSpPr>
        <p:spPr>
          <a:xfrm>
            <a:off x="1285875" y="4149079"/>
            <a:ext cx="6400800" cy="1944217"/>
          </a:xfrm>
        </p:spPr>
        <p:txBody>
          <a:bodyPr>
            <a:normAutofit fontScale="85000" lnSpcReduction="20000"/>
          </a:bodyPr>
          <a:lstStyle/>
          <a:p>
            <a:pPr eaLnBrk="1" hangingPunct="1">
              <a:lnSpc>
                <a:spcPct val="90000"/>
              </a:lnSpc>
              <a:defRPr/>
            </a:pPr>
            <a:endParaRPr lang="en-GB" sz="4200" cap="none" dirty="0" smtClean="0"/>
          </a:p>
          <a:p>
            <a:pPr eaLnBrk="1" hangingPunct="1">
              <a:lnSpc>
                <a:spcPct val="90000"/>
              </a:lnSpc>
              <a:defRPr/>
            </a:pPr>
            <a:r>
              <a:rPr lang="en-GB" sz="4200" b="1" i="1" cap="none" dirty="0" smtClean="0"/>
              <a:t>Dr. </a:t>
            </a:r>
            <a:r>
              <a:rPr lang="en-GB" sz="4200" b="1" i="1" cap="none" dirty="0" err="1" smtClean="0"/>
              <a:t>Isser</a:t>
            </a:r>
            <a:r>
              <a:rPr lang="en-GB" sz="4200" b="1" i="1" cap="none" dirty="0" smtClean="0"/>
              <a:t> Peer</a:t>
            </a:r>
          </a:p>
          <a:p>
            <a:pPr eaLnBrk="1" hangingPunct="1">
              <a:lnSpc>
                <a:spcPct val="90000"/>
              </a:lnSpc>
              <a:defRPr/>
            </a:pPr>
            <a:endParaRPr lang="en-GB" sz="2800" cap="none" dirty="0" smtClean="0">
              <a:solidFill>
                <a:schemeClr val="hlink"/>
              </a:solidFill>
            </a:endParaRPr>
          </a:p>
          <a:p>
            <a:pPr eaLnBrk="1" hangingPunct="1">
              <a:lnSpc>
                <a:spcPct val="90000"/>
              </a:lnSpc>
              <a:defRPr/>
            </a:pPr>
            <a:r>
              <a:rPr lang="en-GB" sz="2800" cap="none" dirty="0" smtClean="0">
                <a:solidFill>
                  <a:srgbClr val="FF0000"/>
                </a:solidFill>
              </a:rPr>
              <a:t>Director, </a:t>
            </a:r>
          </a:p>
          <a:p>
            <a:pPr eaLnBrk="1" hangingPunct="1">
              <a:lnSpc>
                <a:spcPct val="90000"/>
              </a:lnSpc>
              <a:defRPr/>
            </a:pPr>
            <a:r>
              <a:rPr lang="en-GB" sz="2800" cap="none" dirty="0" smtClean="0">
                <a:solidFill>
                  <a:srgbClr val="FF0000"/>
                </a:solidFill>
              </a:rPr>
              <a:t>The Research authority </a:t>
            </a:r>
          </a:p>
          <a:p>
            <a:pPr eaLnBrk="1" hangingPunct="1">
              <a:lnSpc>
                <a:spcPct val="90000"/>
              </a:lnSpc>
              <a:defRPr/>
            </a:pPr>
            <a:r>
              <a:rPr lang="en-GB" sz="2800" cap="none" dirty="0" smtClean="0">
                <a:solidFill>
                  <a:srgbClr val="FF0000"/>
                </a:solidFill>
              </a:rPr>
              <a:t>Bar </a:t>
            </a:r>
            <a:r>
              <a:rPr lang="en-GB" sz="2800" cap="none" dirty="0" err="1" smtClean="0">
                <a:solidFill>
                  <a:srgbClr val="FF0000"/>
                </a:solidFill>
              </a:rPr>
              <a:t>Ilan</a:t>
            </a:r>
            <a:r>
              <a:rPr lang="en-GB" sz="2800" cap="none" dirty="0" smtClean="0">
                <a:solidFill>
                  <a:srgbClr val="FF0000"/>
                </a:solidFill>
              </a:rPr>
              <a:t> University, ISRAEL</a:t>
            </a:r>
          </a:p>
        </p:txBody>
      </p:sp>
      <p:sp>
        <p:nvSpPr>
          <p:cNvPr id="13318" name="Footer Placeholder 5"/>
          <p:cNvSpPr>
            <a:spLocks noGrp="1"/>
          </p:cNvSpPr>
          <p:nvPr>
            <p:ph type="ftr" sz="quarter" idx="11"/>
          </p:nvPr>
        </p:nvSpPr>
        <p:spPr bwMode="auto">
          <a:noFill/>
          <a:ln>
            <a:miter lim="800000"/>
            <a:headEnd/>
            <a:tailEnd/>
          </a:ln>
        </p:spPr>
        <p:txBody>
          <a:bodyPr/>
          <a:lstStyle/>
          <a:p>
            <a:r>
              <a:rPr lang="en-US"/>
              <a:t>Sofia, 28.10.10</a:t>
            </a:r>
          </a:p>
        </p:txBody>
      </p:sp>
      <p:sp>
        <p:nvSpPr>
          <p:cNvPr id="4" name="Slide Number Placeholder 28"/>
          <p:cNvSpPr>
            <a:spLocks noGrp="1"/>
          </p:cNvSpPr>
          <p:nvPr>
            <p:ph type="sldNum" sz="quarter" idx="12"/>
          </p:nvPr>
        </p:nvSpPr>
        <p:spPr/>
        <p:txBody>
          <a:bodyPr/>
          <a:lstStyle/>
          <a:p>
            <a:pPr>
              <a:defRPr/>
            </a:pPr>
            <a:fld id="{FD1C3361-515F-4B19-B0AF-44167567D167}" type="slidenum">
              <a:rPr lang="ar-SA"/>
              <a:pPr>
                <a:defRPr/>
              </a:pPr>
              <a:t>1</a:t>
            </a:fld>
            <a:endParaRPr lang="en-US"/>
          </a:p>
        </p:txBody>
      </p:sp>
      <p:sp>
        <p:nvSpPr>
          <p:cNvPr id="13317" name="Rectangle 4"/>
          <p:cNvSpPr>
            <a:spLocks noChangeArrowheads="1"/>
          </p:cNvSpPr>
          <p:nvPr/>
        </p:nvSpPr>
        <p:spPr bwMode="auto">
          <a:xfrm>
            <a:off x="683568" y="2786063"/>
            <a:ext cx="5472608" cy="646331"/>
          </a:xfrm>
          <a:prstGeom prst="rect">
            <a:avLst/>
          </a:prstGeom>
          <a:noFill/>
          <a:ln w="9525">
            <a:noFill/>
            <a:miter lim="800000"/>
            <a:headEnd/>
            <a:tailEnd/>
          </a:ln>
        </p:spPr>
        <p:txBody>
          <a:bodyPr wrap="square">
            <a:spAutoFit/>
          </a:bodyPr>
          <a:lstStyle/>
          <a:p>
            <a:r>
              <a:rPr lang="en-GB" sz="3600" dirty="0" smtClean="0">
                <a:solidFill>
                  <a:srgbClr val="FF0000"/>
                </a:solidFill>
              </a:rPr>
              <a:t>The </a:t>
            </a:r>
            <a:r>
              <a:rPr lang="en-GB" sz="3600" dirty="0">
                <a:solidFill>
                  <a:srgbClr val="FF0000"/>
                </a:solidFill>
              </a:rPr>
              <a:t>Israeli Experience</a:t>
            </a:r>
            <a:endParaRPr lang="en-US" sz="3600"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5C36EDDC-1E46-4060-8308-1770FF41591A}" type="slidenum">
              <a:rPr lang="ar-SA"/>
              <a:pPr>
                <a:defRPr/>
              </a:pPr>
              <a:t>10</a:t>
            </a:fld>
            <a:endParaRPr lang="en-US"/>
          </a:p>
        </p:txBody>
      </p:sp>
      <p:sp>
        <p:nvSpPr>
          <p:cNvPr id="24578" name="Rectangle 2"/>
          <p:cNvSpPr>
            <a:spLocks noGrp="1" noChangeArrowheads="1"/>
          </p:cNvSpPr>
          <p:nvPr>
            <p:ph type="title"/>
          </p:nvPr>
        </p:nvSpPr>
        <p:spPr>
          <a:xfrm>
            <a:off x="611560" y="260350"/>
            <a:ext cx="8102228" cy="1008410"/>
          </a:xfrm>
        </p:spPr>
        <p:txBody>
          <a:bodyPr/>
          <a:lstStyle/>
          <a:p>
            <a:pPr algn="l" eaLnBrk="1" hangingPunct="1">
              <a:defRPr/>
            </a:pPr>
            <a:r>
              <a:rPr lang="en-US" sz="3600" dirty="0" smtClean="0">
                <a:solidFill>
                  <a:srgbClr val="FF9900"/>
                </a:solidFill>
                <a:effectLst>
                  <a:outerShdw blurRad="38100" dist="38100" dir="2700000" algn="tl">
                    <a:srgbClr val="000000"/>
                  </a:outerShdw>
                </a:effectLst>
              </a:rPr>
              <a:t>Governmental</a:t>
            </a:r>
            <a:br>
              <a:rPr lang="en-US" sz="3600" dirty="0" smtClean="0">
                <a:solidFill>
                  <a:srgbClr val="FF9900"/>
                </a:solidFill>
                <a:effectLst>
                  <a:outerShdw blurRad="38100" dist="38100" dir="2700000" algn="tl">
                    <a:srgbClr val="000000"/>
                  </a:outerShdw>
                </a:effectLst>
              </a:rPr>
            </a:br>
            <a:r>
              <a:rPr lang="en-US" sz="3600" dirty="0" smtClean="0">
                <a:solidFill>
                  <a:srgbClr val="FF9900"/>
                </a:solidFill>
                <a:effectLst>
                  <a:outerShdw blurRad="38100" dist="38100" dir="2700000" algn="tl">
                    <a:srgbClr val="000000"/>
                  </a:outerShdw>
                </a:effectLst>
              </a:rPr>
              <a:t>Driven Initiatives</a:t>
            </a:r>
            <a:r>
              <a:rPr lang="en-US" sz="3600" dirty="0" smtClean="0">
                <a:solidFill>
                  <a:srgbClr val="FF9900"/>
                </a:solidFill>
              </a:rPr>
              <a:t> </a:t>
            </a:r>
          </a:p>
        </p:txBody>
      </p:sp>
      <p:sp>
        <p:nvSpPr>
          <p:cNvPr id="24579" name="Rectangle 3"/>
          <p:cNvSpPr>
            <a:spLocks noGrp="1" noChangeArrowheads="1"/>
          </p:cNvSpPr>
          <p:nvPr>
            <p:ph sz="quarter" idx="1"/>
          </p:nvPr>
        </p:nvSpPr>
        <p:spPr>
          <a:xfrm>
            <a:off x="301625" y="1527175"/>
            <a:ext cx="8504238" cy="4572000"/>
          </a:xfrm>
        </p:spPr>
        <p:txBody>
          <a:bodyPr/>
          <a:lstStyle/>
          <a:p>
            <a:pPr eaLnBrk="1" hangingPunct="1">
              <a:lnSpc>
                <a:spcPct val="80000"/>
              </a:lnSpc>
              <a:buFont typeface="Wingdings" pitchFamily="2" charset="2"/>
              <a:buNone/>
              <a:defRPr/>
            </a:pPr>
            <a:r>
              <a:rPr lang="en-US" sz="2400" b="1" smtClean="0">
                <a:solidFill>
                  <a:srgbClr val="FF9900"/>
                </a:solidFill>
                <a:effectLst>
                  <a:outerShdw blurRad="38100" dist="38100" dir="2700000" algn="tl">
                    <a:srgbClr val="000000"/>
                  </a:outerShdw>
                </a:effectLst>
              </a:rPr>
              <a:t>MAGNET – The Central Program</a:t>
            </a:r>
          </a:p>
          <a:p>
            <a:pPr eaLnBrk="1" hangingPunct="1">
              <a:lnSpc>
                <a:spcPct val="80000"/>
              </a:lnSpc>
              <a:buFont typeface="Wingdings" pitchFamily="2" charset="2"/>
              <a:buNone/>
              <a:defRPr/>
            </a:pPr>
            <a:endParaRPr lang="en-US" sz="2400" smtClean="0">
              <a:solidFill>
                <a:srgbClr val="FF9900"/>
              </a:solidFill>
              <a:effectLst>
                <a:outerShdw blurRad="38100" dist="38100" dir="2700000" algn="tl">
                  <a:srgbClr val="000000"/>
                </a:outerShdw>
              </a:effectLst>
            </a:endParaRPr>
          </a:p>
          <a:p>
            <a:pPr eaLnBrk="1" hangingPunct="1">
              <a:lnSpc>
                <a:spcPct val="80000"/>
              </a:lnSpc>
              <a:buFont typeface="Wingdings" pitchFamily="2" charset="2"/>
              <a:buNone/>
              <a:defRPr/>
            </a:pPr>
            <a:r>
              <a:rPr lang="en-US" sz="2400" smtClean="0"/>
              <a:t>This program involves pre-competitive R&amp;D within a consortium that includes a number of commercial companies together with research personnel from at least one academic or research institution. </a:t>
            </a:r>
          </a:p>
          <a:p>
            <a:pPr eaLnBrk="1" hangingPunct="1">
              <a:lnSpc>
                <a:spcPct val="80000"/>
              </a:lnSpc>
              <a:buFont typeface="Wingdings" pitchFamily="2" charset="2"/>
              <a:buNone/>
              <a:defRPr/>
            </a:pPr>
            <a:r>
              <a:rPr lang="en-US" sz="2400" smtClean="0"/>
              <a:t>The R&amp;D focuses on new generic technologies that will lead to new generation advanced products.</a:t>
            </a:r>
          </a:p>
          <a:p>
            <a:pPr eaLnBrk="1" hangingPunct="1">
              <a:lnSpc>
                <a:spcPct val="80000"/>
              </a:lnSpc>
              <a:buFont typeface="Wingdings" pitchFamily="2" charset="2"/>
              <a:buNone/>
              <a:defRPr/>
            </a:pPr>
            <a:r>
              <a:rPr lang="en-US" sz="2400" smtClean="0"/>
              <a:t>The industrial partners enjoy a grant amounting to 66% of approved R&amp;D costs, whereas the academic partner will receive 80% of said costs. A foreign company may be included in the consortium if it can bring a unique contribution to the relationship.</a:t>
            </a:r>
          </a:p>
        </p:txBody>
      </p:sp>
      <p:sp>
        <p:nvSpPr>
          <p:cNvPr id="18437" name="Footer Placeholder 4"/>
          <p:cNvSpPr>
            <a:spLocks noGrp="1"/>
          </p:cNvSpPr>
          <p:nvPr>
            <p:ph type="ftr" sz="quarter" idx="11"/>
          </p:nvPr>
        </p:nvSpPr>
        <p:spPr bwMode="auto">
          <a:noFill/>
          <a:ln>
            <a:miter lim="800000"/>
            <a:headEnd/>
            <a:tailEnd/>
          </a:ln>
        </p:spPr>
        <p:txBody>
          <a:bodyPr/>
          <a:lstStyle/>
          <a:p>
            <a:r>
              <a:rPr lang="en-US"/>
              <a:t>Sofia, 28.10.10</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01108615-1849-4BA6-B7D2-F367C36AE84A}" type="slidenum">
              <a:rPr lang="ar-SA"/>
              <a:pPr>
                <a:defRPr/>
              </a:pPr>
              <a:t>11</a:t>
            </a:fld>
            <a:endParaRPr lang="en-US"/>
          </a:p>
        </p:txBody>
      </p:sp>
      <p:sp>
        <p:nvSpPr>
          <p:cNvPr id="25602" name="Rectangle 2"/>
          <p:cNvSpPr>
            <a:spLocks noGrp="1" noChangeArrowheads="1"/>
          </p:cNvSpPr>
          <p:nvPr>
            <p:ph type="title"/>
          </p:nvPr>
        </p:nvSpPr>
        <p:spPr>
          <a:xfrm>
            <a:off x="467544" y="188640"/>
            <a:ext cx="8246244" cy="1080120"/>
          </a:xfrm>
        </p:spPr>
        <p:txBody>
          <a:bodyPr/>
          <a:lstStyle/>
          <a:p>
            <a:pPr algn="l" eaLnBrk="1" hangingPunct="1">
              <a:defRPr/>
            </a:pPr>
            <a:r>
              <a:rPr lang="en-US" sz="3600" dirty="0" smtClean="0">
                <a:solidFill>
                  <a:srgbClr val="FF9900"/>
                </a:solidFill>
                <a:effectLst>
                  <a:outerShdw blurRad="38100" dist="38100" dir="2700000" algn="tl">
                    <a:srgbClr val="000000"/>
                  </a:outerShdw>
                </a:effectLst>
              </a:rPr>
              <a:t>Governmental</a:t>
            </a:r>
            <a:br>
              <a:rPr lang="en-US" sz="3600" dirty="0" smtClean="0">
                <a:solidFill>
                  <a:srgbClr val="FF9900"/>
                </a:solidFill>
                <a:effectLst>
                  <a:outerShdw blurRad="38100" dist="38100" dir="2700000" algn="tl">
                    <a:srgbClr val="000000"/>
                  </a:outerShdw>
                </a:effectLst>
              </a:rPr>
            </a:br>
            <a:r>
              <a:rPr lang="en-US" sz="3600" dirty="0" smtClean="0">
                <a:solidFill>
                  <a:srgbClr val="FF9900"/>
                </a:solidFill>
                <a:effectLst>
                  <a:outerShdw blurRad="38100" dist="38100" dir="2700000" algn="tl">
                    <a:srgbClr val="000000"/>
                  </a:outerShdw>
                </a:effectLst>
              </a:rPr>
              <a:t>Driven Initiatives</a:t>
            </a:r>
            <a:r>
              <a:rPr lang="en-US" sz="3600" dirty="0" smtClean="0">
                <a:solidFill>
                  <a:srgbClr val="FF9900"/>
                </a:solidFill>
              </a:rPr>
              <a:t> </a:t>
            </a:r>
            <a:endParaRPr lang="en-US" sz="3600" dirty="0" smtClean="0">
              <a:solidFill>
                <a:srgbClr val="7B9899"/>
              </a:solidFill>
              <a:effectLst>
                <a:outerShdw blurRad="38100" dist="38100" dir="2700000" algn="tl">
                  <a:srgbClr val="000000"/>
                </a:outerShdw>
              </a:effectLst>
            </a:endParaRPr>
          </a:p>
        </p:txBody>
      </p:sp>
      <p:sp>
        <p:nvSpPr>
          <p:cNvPr id="25603" name="Rectangle 3"/>
          <p:cNvSpPr>
            <a:spLocks noGrp="1" noChangeArrowheads="1"/>
          </p:cNvSpPr>
          <p:nvPr>
            <p:ph sz="quarter" idx="1"/>
          </p:nvPr>
        </p:nvSpPr>
        <p:spPr>
          <a:xfrm>
            <a:off x="301625" y="1527175"/>
            <a:ext cx="8504238" cy="4572000"/>
          </a:xfrm>
        </p:spPr>
        <p:txBody>
          <a:bodyPr/>
          <a:lstStyle/>
          <a:p>
            <a:pPr eaLnBrk="1" hangingPunct="1">
              <a:buFont typeface="Wingdings 2" pitchFamily="18" charset="2"/>
              <a:buNone/>
              <a:defRPr/>
            </a:pPr>
            <a:r>
              <a:rPr lang="en-US" sz="2800" dirty="0" smtClean="0">
                <a:solidFill>
                  <a:schemeClr val="hlink"/>
                </a:solidFill>
                <a:effectLst>
                  <a:outerShdw blurRad="38100" dist="38100" dir="2700000" algn="tl">
                    <a:srgbClr val="000000"/>
                  </a:outerShdw>
                </a:effectLst>
              </a:rPr>
              <a:t>Magnet Routes</a:t>
            </a:r>
          </a:p>
          <a:p>
            <a:pPr eaLnBrk="1" hangingPunct="1">
              <a:buFont typeface="Wingdings 2" pitchFamily="18" charset="2"/>
              <a:buNone/>
              <a:defRPr/>
            </a:pPr>
            <a:endParaRPr lang="en-US" sz="2800" b="1" dirty="0" smtClean="0">
              <a:solidFill>
                <a:schemeClr val="hlink"/>
              </a:solidFill>
              <a:effectLst>
                <a:outerShdw blurRad="38100" dist="38100" dir="2700000" algn="tl">
                  <a:srgbClr val="000000"/>
                </a:outerShdw>
              </a:effectLst>
            </a:endParaRPr>
          </a:p>
          <a:p>
            <a:pPr eaLnBrk="1" hangingPunct="1">
              <a:buFont typeface="Wingdings 2" pitchFamily="18" charset="2"/>
              <a:buNone/>
              <a:defRPr/>
            </a:pPr>
            <a:r>
              <a:rPr lang="en-US" sz="2400" b="1" dirty="0" smtClean="0">
                <a:solidFill>
                  <a:srgbClr val="FF9900"/>
                </a:solidFill>
                <a:effectLst>
                  <a:outerShdw blurRad="38100" dist="38100" dir="2700000" algn="tl">
                    <a:srgbClr val="000000"/>
                  </a:outerShdw>
                </a:effectLst>
              </a:rPr>
              <a:t>Consortium -Technology R&amp;D</a:t>
            </a:r>
          </a:p>
          <a:p>
            <a:pPr lvl="1" eaLnBrk="1" hangingPunct="1">
              <a:buFont typeface="Wingdings" pitchFamily="2" charset="2"/>
              <a:buNone/>
              <a:defRPr/>
            </a:pPr>
            <a:r>
              <a:rPr lang="en-US" sz="2400" dirty="0" smtClean="0">
                <a:solidFill>
                  <a:schemeClr val="tx1"/>
                </a:solidFill>
              </a:rPr>
              <a:t>Forming a consortium of companies and academic units to achieve common vision by developing new technologies.</a:t>
            </a:r>
          </a:p>
          <a:p>
            <a:pPr lvl="1" eaLnBrk="1" hangingPunct="1">
              <a:buFont typeface="Wingdings" pitchFamily="2" charset="2"/>
              <a:buNone/>
              <a:defRPr/>
            </a:pPr>
            <a:endParaRPr lang="en-US" sz="2400" dirty="0" smtClean="0">
              <a:solidFill>
                <a:schemeClr val="tx1"/>
              </a:solidFill>
            </a:endParaRPr>
          </a:p>
          <a:p>
            <a:pPr eaLnBrk="1" hangingPunct="1">
              <a:buFont typeface="Wingdings 2" pitchFamily="18" charset="2"/>
              <a:buNone/>
              <a:defRPr/>
            </a:pPr>
            <a:r>
              <a:rPr lang="en-US" sz="2400" b="1" dirty="0" smtClean="0">
                <a:solidFill>
                  <a:srgbClr val="FF9900"/>
                </a:solidFill>
                <a:effectLst>
                  <a:outerShdw blurRad="38100" dist="38100" dir="2700000" algn="tl">
                    <a:srgbClr val="000000"/>
                  </a:outerShdw>
                </a:effectLst>
              </a:rPr>
              <a:t>Distribution and Implementation</a:t>
            </a:r>
          </a:p>
          <a:p>
            <a:pPr lvl="1" eaLnBrk="1" hangingPunct="1">
              <a:buFont typeface="Wingdings" pitchFamily="2" charset="2"/>
              <a:buNone/>
              <a:defRPr/>
            </a:pPr>
            <a:r>
              <a:rPr lang="en-US" sz="2400" dirty="0" smtClean="0">
                <a:solidFill>
                  <a:schemeClr val="tx1"/>
                </a:solidFill>
              </a:rPr>
              <a:t>An association of industrial companies to assimilate and expose generic developments.</a:t>
            </a:r>
          </a:p>
          <a:p>
            <a:pPr lvl="1" eaLnBrk="1" hangingPunct="1">
              <a:buFont typeface="Wingdings" pitchFamily="2" charset="2"/>
              <a:buNone/>
              <a:defRPr/>
            </a:pPr>
            <a:r>
              <a:rPr lang="en-US" sz="2400" dirty="0" smtClean="0">
                <a:solidFill>
                  <a:schemeClr val="tx1"/>
                </a:solidFill>
              </a:rPr>
              <a:t>Learning from each others experience</a:t>
            </a:r>
            <a:r>
              <a:rPr lang="en-US" dirty="0" smtClean="0">
                <a:solidFill>
                  <a:schemeClr val="tx1"/>
                </a:solidFill>
                <a:latin typeface="Arial" charset="0"/>
              </a:rPr>
              <a:t>.</a:t>
            </a:r>
          </a:p>
        </p:txBody>
      </p:sp>
      <p:sp>
        <p:nvSpPr>
          <p:cNvPr id="19461" name="Footer Placeholder 4"/>
          <p:cNvSpPr>
            <a:spLocks noGrp="1"/>
          </p:cNvSpPr>
          <p:nvPr>
            <p:ph type="ftr" sz="quarter" idx="11"/>
          </p:nvPr>
        </p:nvSpPr>
        <p:spPr bwMode="auto">
          <a:noFill/>
          <a:ln>
            <a:miter lim="800000"/>
            <a:headEnd/>
            <a:tailEnd/>
          </a:ln>
        </p:spPr>
        <p:txBody>
          <a:bodyPr/>
          <a:lstStyle/>
          <a:p>
            <a:r>
              <a:rPr lang="en-US"/>
              <a:t>Sofia, 28.10.10</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9C6A3D05-F717-4907-A47D-AB8EABC4690C}" type="slidenum">
              <a:rPr lang="ar-SA"/>
              <a:pPr>
                <a:defRPr/>
              </a:pPr>
              <a:t>12</a:t>
            </a:fld>
            <a:endParaRPr lang="en-US"/>
          </a:p>
        </p:txBody>
      </p:sp>
      <p:sp>
        <p:nvSpPr>
          <p:cNvPr id="69634" name="Rectangle 2"/>
          <p:cNvSpPr>
            <a:spLocks noGrp="1"/>
          </p:cNvSpPr>
          <p:nvPr>
            <p:ph type="title" idx="4294967295"/>
          </p:nvPr>
        </p:nvSpPr>
        <p:spPr>
          <a:xfrm>
            <a:off x="395536" y="260350"/>
            <a:ext cx="8318252" cy="1008410"/>
          </a:xfrm>
        </p:spPr>
        <p:txBody>
          <a:bodyPr/>
          <a:lstStyle/>
          <a:p>
            <a:pPr algn="l" eaLnBrk="1" hangingPunct="1">
              <a:defRPr/>
            </a:pPr>
            <a:r>
              <a:rPr lang="en-US" sz="3600" dirty="0" smtClean="0">
                <a:solidFill>
                  <a:srgbClr val="FF9900"/>
                </a:solidFill>
                <a:effectLst>
                  <a:outerShdw blurRad="38100" dist="38100" dir="2700000" algn="tl">
                    <a:srgbClr val="000000"/>
                  </a:outerShdw>
                </a:effectLst>
              </a:rPr>
              <a:t>Governmental</a:t>
            </a:r>
            <a:br>
              <a:rPr lang="en-US" sz="3600" dirty="0" smtClean="0">
                <a:solidFill>
                  <a:srgbClr val="FF9900"/>
                </a:solidFill>
                <a:effectLst>
                  <a:outerShdw blurRad="38100" dist="38100" dir="2700000" algn="tl">
                    <a:srgbClr val="000000"/>
                  </a:outerShdw>
                </a:effectLst>
              </a:rPr>
            </a:br>
            <a:r>
              <a:rPr lang="en-US" sz="3600" dirty="0" smtClean="0">
                <a:solidFill>
                  <a:srgbClr val="FF9900"/>
                </a:solidFill>
                <a:effectLst>
                  <a:outerShdw blurRad="38100" dist="38100" dir="2700000" algn="tl">
                    <a:srgbClr val="000000"/>
                  </a:outerShdw>
                </a:effectLst>
              </a:rPr>
              <a:t>Driven Initiatives</a:t>
            </a:r>
            <a:r>
              <a:rPr lang="en-US" sz="3600" dirty="0" smtClean="0">
                <a:solidFill>
                  <a:srgbClr val="FF9900"/>
                </a:solidFill>
              </a:rPr>
              <a:t> </a:t>
            </a:r>
            <a:endParaRPr lang="en-US" sz="3600" dirty="0" smtClean="0">
              <a:effectLst>
                <a:outerShdw blurRad="38100" dist="38100" dir="2700000" algn="tl">
                  <a:srgbClr val="000000"/>
                </a:outerShdw>
              </a:effectLst>
            </a:endParaRPr>
          </a:p>
        </p:txBody>
      </p:sp>
      <p:sp>
        <p:nvSpPr>
          <p:cNvPr id="20484" name="Rectangle 3"/>
          <p:cNvSpPr>
            <a:spLocks noGrp="1"/>
          </p:cNvSpPr>
          <p:nvPr>
            <p:ph type="body" idx="4294967295"/>
          </p:nvPr>
        </p:nvSpPr>
        <p:spPr/>
        <p:txBody>
          <a:bodyPr/>
          <a:lstStyle/>
          <a:p>
            <a:pPr eaLnBrk="1" hangingPunct="1">
              <a:lnSpc>
                <a:spcPct val="90000"/>
              </a:lnSpc>
            </a:pPr>
            <a:r>
              <a:rPr lang="en-US" smtClean="0">
                <a:cs typeface="Arial" charset="0"/>
              </a:rPr>
              <a:t>MAGNET- celebrating  a decade of joint industry academia research activities</a:t>
            </a:r>
          </a:p>
          <a:p>
            <a:pPr lvl="1" eaLnBrk="1" hangingPunct="1">
              <a:lnSpc>
                <a:spcPct val="90000"/>
              </a:lnSpc>
            </a:pPr>
            <a:r>
              <a:rPr lang="en-US" smtClean="0">
                <a:cs typeface="Arial" charset="0"/>
              </a:rPr>
              <a:t>150 companies collaborate in joint R&amp;D programs with academia</a:t>
            </a:r>
          </a:p>
          <a:p>
            <a:pPr lvl="1" eaLnBrk="1" hangingPunct="1">
              <a:lnSpc>
                <a:spcPct val="90000"/>
              </a:lnSpc>
            </a:pPr>
            <a:r>
              <a:rPr lang="en-US" smtClean="0">
                <a:cs typeface="Arial" charset="0"/>
              </a:rPr>
              <a:t>500 team research programs</a:t>
            </a:r>
          </a:p>
          <a:p>
            <a:pPr eaLnBrk="1" hangingPunct="1">
              <a:lnSpc>
                <a:spcPct val="90000"/>
              </a:lnSpc>
            </a:pPr>
            <a:r>
              <a:rPr lang="en-US" sz="3100" smtClean="0">
                <a:cs typeface="Arial" charset="0"/>
              </a:rPr>
              <a:t>49 consortia</a:t>
            </a:r>
          </a:p>
          <a:p>
            <a:pPr eaLnBrk="1" hangingPunct="1">
              <a:lnSpc>
                <a:spcPct val="90000"/>
              </a:lnSpc>
            </a:pPr>
            <a:r>
              <a:rPr lang="en-US" sz="3100" smtClean="0">
                <a:cs typeface="Arial" charset="0"/>
              </a:rPr>
              <a:t>145 MAGNETON’s</a:t>
            </a:r>
          </a:p>
          <a:p>
            <a:pPr eaLnBrk="1" hangingPunct="1">
              <a:lnSpc>
                <a:spcPct val="90000"/>
              </a:lnSpc>
            </a:pPr>
            <a:r>
              <a:rPr lang="en-US" sz="3100" smtClean="0">
                <a:cs typeface="Arial" charset="0"/>
              </a:rPr>
              <a:t>15% of the budget to academia</a:t>
            </a:r>
          </a:p>
          <a:p>
            <a:pPr eaLnBrk="1" hangingPunct="1">
              <a:lnSpc>
                <a:spcPct val="90000"/>
              </a:lnSpc>
            </a:pPr>
            <a:r>
              <a:rPr lang="en-US" sz="3100" smtClean="0">
                <a:cs typeface="Arial" charset="0"/>
              </a:rPr>
              <a:t>Over 120 R&amp;D groups per annum</a:t>
            </a:r>
          </a:p>
          <a:p>
            <a:pPr eaLnBrk="1" hangingPunct="1">
              <a:lnSpc>
                <a:spcPct val="90000"/>
              </a:lnSpc>
            </a:pPr>
            <a:r>
              <a:rPr lang="en-US" sz="3100" smtClean="0">
                <a:cs typeface="Arial" charset="0"/>
              </a:rPr>
              <a:t>6 development labs</a:t>
            </a:r>
          </a:p>
          <a:p>
            <a:pPr eaLnBrk="1" hangingPunct="1">
              <a:lnSpc>
                <a:spcPct val="90000"/>
              </a:lnSpc>
              <a:buFont typeface="Wingdings 2" pitchFamily="18" charset="2"/>
              <a:buNone/>
            </a:pPr>
            <a:endParaRPr lang="en-US" smtClean="0"/>
          </a:p>
        </p:txBody>
      </p:sp>
      <p:sp>
        <p:nvSpPr>
          <p:cNvPr id="20485" name="Footer Placeholder 4"/>
          <p:cNvSpPr>
            <a:spLocks noGrp="1"/>
          </p:cNvSpPr>
          <p:nvPr>
            <p:ph type="ftr" sz="quarter" idx="11"/>
          </p:nvPr>
        </p:nvSpPr>
        <p:spPr bwMode="auto">
          <a:noFill/>
          <a:ln>
            <a:miter lim="800000"/>
            <a:headEnd/>
            <a:tailEnd/>
          </a:ln>
        </p:spPr>
        <p:txBody>
          <a:bodyPr/>
          <a:lstStyle/>
          <a:p>
            <a:r>
              <a:rPr lang="en-US"/>
              <a:t>Sofia, 28.10.10</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B188A3A2-274B-4A77-AC66-8F3C20CB9338}" type="slidenum">
              <a:rPr lang="ar-SA"/>
              <a:pPr>
                <a:defRPr/>
              </a:pPr>
              <a:t>13</a:t>
            </a:fld>
            <a:endParaRPr lang="en-US"/>
          </a:p>
        </p:txBody>
      </p:sp>
      <p:sp>
        <p:nvSpPr>
          <p:cNvPr id="67586" name="Rectangle 2"/>
          <p:cNvSpPr>
            <a:spLocks noGrp="1"/>
          </p:cNvSpPr>
          <p:nvPr>
            <p:ph type="title" idx="4294967295"/>
          </p:nvPr>
        </p:nvSpPr>
        <p:spPr>
          <a:xfrm>
            <a:off x="611560" y="260350"/>
            <a:ext cx="8102228" cy="1008410"/>
          </a:xfrm>
        </p:spPr>
        <p:txBody>
          <a:bodyPr/>
          <a:lstStyle/>
          <a:p>
            <a:pPr algn="l" eaLnBrk="1" hangingPunct="1">
              <a:defRPr/>
            </a:pPr>
            <a:r>
              <a:rPr lang="en-US" sz="3600" dirty="0" smtClean="0">
                <a:solidFill>
                  <a:srgbClr val="FF9900"/>
                </a:solidFill>
                <a:effectLst>
                  <a:outerShdw blurRad="38100" dist="38100" dir="2700000" algn="tl">
                    <a:srgbClr val="000000"/>
                  </a:outerShdw>
                </a:effectLst>
              </a:rPr>
              <a:t>Governmental</a:t>
            </a:r>
            <a:br>
              <a:rPr lang="en-US" sz="3600" dirty="0" smtClean="0">
                <a:solidFill>
                  <a:srgbClr val="FF9900"/>
                </a:solidFill>
                <a:effectLst>
                  <a:outerShdw blurRad="38100" dist="38100" dir="2700000" algn="tl">
                    <a:srgbClr val="000000"/>
                  </a:outerShdw>
                </a:effectLst>
              </a:rPr>
            </a:br>
            <a:r>
              <a:rPr lang="en-US" sz="3600" dirty="0" smtClean="0">
                <a:solidFill>
                  <a:srgbClr val="FF9900"/>
                </a:solidFill>
                <a:effectLst>
                  <a:outerShdw blurRad="38100" dist="38100" dir="2700000" algn="tl">
                    <a:srgbClr val="000000"/>
                  </a:outerShdw>
                </a:effectLst>
              </a:rPr>
              <a:t>Driven Initiatives</a:t>
            </a:r>
            <a:r>
              <a:rPr lang="en-US" sz="3600" dirty="0" smtClean="0">
                <a:solidFill>
                  <a:srgbClr val="FF9900"/>
                </a:solidFill>
              </a:rPr>
              <a:t> </a:t>
            </a:r>
            <a:endParaRPr lang="en-US" sz="3600" dirty="0" smtClean="0">
              <a:effectLst>
                <a:outerShdw blurRad="38100" dist="38100" dir="2700000" algn="tl">
                  <a:srgbClr val="000000"/>
                </a:outerShdw>
              </a:effectLst>
            </a:endParaRPr>
          </a:p>
        </p:txBody>
      </p:sp>
      <p:sp>
        <p:nvSpPr>
          <p:cNvPr id="67587" name="Rectangle 3"/>
          <p:cNvSpPr>
            <a:spLocks noGrp="1"/>
          </p:cNvSpPr>
          <p:nvPr>
            <p:ph type="body" idx="4294967295"/>
          </p:nvPr>
        </p:nvSpPr>
        <p:spPr/>
        <p:txBody>
          <a:bodyPr/>
          <a:lstStyle/>
          <a:p>
            <a:pPr eaLnBrk="1" hangingPunct="1">
              <a:lnSpc>
                <a:spcPct val="80000"/>
              </a:lnSpc>
              <a:buFont typeface="Wingdings 2" pitchFamily="18" charset="2"/>
              <a:buNone/>
              <a:defRPr/>
            </a:pPr>
            <a:r>
              <a:rPr lang="en-US" sz="2500" b="1" dirty="0" err="1" smtClean="0">
                <a:solidFill>
                  <a:srgbClr val="FF9900"/>
                </a:solidFill>
                <a:effectLst>
                  <a:outerShdw blurRad="38100" dist="38100" dir="2700000" algn="tl">
                    <a:srgbClr val="000000"/>
                  </a:outerShdw>
                </a:effectLst>
              </a:rPr>
              <a:t>Katamon</a:t>
            </a:r>
            <a:endParaRPr lang="en-US" sz="2500" b="1" dirty="0" smtClean="0">
              <a:solidFill>
                <a:srgbClr val="FF9900"/>
              </a:solidFill>
              <a:effectLst>
                <a:outerShdw blurRad="38100" dist="38100" dir="2700000" algn="tl">
                  <a:srgbClr val="000000"/>
                </a:outerShdw>
              </a:effectLst>
            </a:endParaRPr>
          </a:p>
          <a:p>
            <a:pPr eaLnBrk="1" hangingPunct="1">
              <a:lnSpc>
                <a:spcPct val="80000"/>
              </a:lnSpc>
              <a:buFont typeface="Wingdings 2" pitchFamily="18" charset="2"/>
              <a:buNone/>
              <a:defRPr/>
            </a:pPr>
            <a:r>
              <a:rPr lang="en-US" sz="2500" dirty="0" smtClean="0"/>
              <a:t>Promote water technology projects by triple cooperation between industrial company, academic research group and water infrastructure company.</a:t>
            </a:r>
          </a:p>
          <a:p>
            <a:pPr eaLnBrk="1" hangingPunct="1">
              <a:lnSpc>
                <a:spcPct val="80000"/>
              </a:lnSpc>
              <a:buFont typeface="Wingdings 2" pitchFamily="18" charset="2"/>
              <a:buNone/>
              <a:defRPr/>
            </a:pPr>
            <a:r>
              <a:rPr lang="en-US" sz="2500" dirty="0" smtClean="0"/>
              <a:t>Project’s budget is up to US$1M, and its duration is up to 30 months.</a:t>
            </a:r>
          </a:p>
          <a:p>
            <a:pPr eaLnBrk="1" hangingPunct="1">
              <a:lnSpc>
                <a:spcPct val="80000"/>
              </a:lnSpc>
              <a:buFont typeface="Wingdings 2" pitchFamily="18" charset="2"/>
              <a:buNone/>
              <a:defRPr/>
            </a:pPr>
            <a:r>
              <a:rPr lang="en-US" sz="2500" dirty="0" smtClean="0"/>
              <a:t>Grants are up to 50%.</a:t>
            </a:r>
          </a:p>
          <a:p>
            <a:pPr eaLnBrk="1" hangingPunct="1">
              <a:lnSpc>
                <a:spcPct val="80000"/>
              </a:lnSpc>
              <a:buFont typeface="Wingdings 2" pitchFamily="18" charset="2"/>
              <a:buNone/>
              <a:defRPr/>
            </a:pPr>
            <a:endParaRPr lang="en-US" sz="2500" dirty="0" smtClean="0"/>
          </a:p>
          <a:p>
            <a:pPr eaLnBrk="1" hangingPunct="1">
              <a:lnSpc>
                <a:spcPct val="80000"/>
              </a:lnSpc>
              <a:buFont typeface="Wingdings 2" pitchFamily="18" charset="2"/>
              <a:buNone/>
              <a:defRPr/>
            </a:pPr>
            <a:r>
              <a:rPr lang="en-US" sz="2500" b="1" dirty="0" smtClean="0">
                <a:solidFill>
                  <a:srgbClr val="FF9900"/>
                </a:solidFill>
                <a:effectLst>
                  <a:outerShdw blurRad="38100" dist="38100" dir="2700000" algn="tl">
                    <a:srgbClr val="000000"/>
                  </a:outerShdw>
                </a:effectLst>
              </a:rPr>
              <a:t>Research Institutes</a:t>
            </a:r>
          </a:p>
          <a:p>
            <a:pPr eaLnBrk="1" hangingPunct="1">
              <a:lnSpc>
                <a:spcPct val="80000"/>
              </a:lnSpc>
              <a:buFont typeface="Wingdings 2" pitchFamily="18" charset="2"/>
              <a:buNone/>
              <a:defRPr/>
            </a:pPr>
            <a:r>
              <a:rPr lang="en-US" sz="2400" dirty="0" smtClean="0"/>
              <a:t>Supports R&amp;D programs carried out by Research Institutes according to criteria. </a:t>
            </a:r>
          </a:p>
          <a:p>
            <a:pPr eaLnBrk="1" hangingPunct="1">
              <a:lnSpc>
                <a:spcPct val="80000"/>
              </a:lnSpc>
              <a:buFont typeface="Wingdings 2" pitchFamily="18" charset="2"/>
              <a:buNone/>
              <a:defRPr/>
            </a:pPr>
            <a:r>
              <a:rPr lang="en-US" sz="2400" dirty="0" smtClean="0"/>
              <a:t>Grants are up to 90% of approved budget.</a:t>
            </a:r>
          </a:p>
          <a:p>
            <a:pPr eaLnBrk="1" hangingPunct="1">
              <a:lnSpc>
                <a:spcPct val="80000"/>
              </a:lnSpc>
              <a:buFont typeface="Wingdings 2" pitchFamily="18" charset="2"/>
              <a:buNone/>
              <a:defRPr/>
            </a:pPr>
            <a:endParaRPr lang="en-US" sz="2400" dirty="0" smtClean="0"/>
          </a:p>
          <a:p>
            <a:pPr eaLnBrk="1" hangingPunct="1">
              <a:lnSpc>
                <a:spcPct val="80000"/>
              </a:lnSpc>
              <a:buFont typeface="Wingdings 2" pitchFamily="18" charset="2"/>
              <a:buNone/>
              <a:defRPr/>
            </a:pPr>
            <a:endParaRPr lang="en-US" sz="2000" dirty="0" smtClean="0"/>
          </a:p>
        </p:txBody>
      </p:sp>
      <p:sp>
        <p:nvSpPr>
          <p:cNvPr id="21509" name="Footer Placeholder 4"/>
          <p:cNvSpPr>
            <a:spLocks noGrp="1"/>
          </p:cNvSpPr>
          <p:nvPr>
            <p:ph type="ftr" sz="quarter" idx="11"/>
          </p:nvPr>
        </p:nvSpPr>
        <p:spPr bwMode="auto">
          <a:noFill/>
          <a:ln>
            <a:miter lim="800000"/>
            <a:headEnd/>
            <a:tailEnd/>
          </a:ln>
        </p:spPr>
        <p:txBody>
          <a:bodyPr/>
          <a:lstStyle/>
          <a:p>
            <a:r>
              <a:rPr lang="en-US"/>
              <a:t>Sofia, 28.10.10</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2A4DCBCF-17E8-4439-B82B-8E05603E08BA}" type="slidenum">
              <a:rPr lang="ar-SA"/>
              <a:pPr>
                <a:defRPr/>
              </a:pPr>
              <a:t>14</a:t>
            </a:fld>
            <a:endParaRPr lang="en-US"/>
          </a:p>
        </p:txBody>
      </p:sp>
      <p:sp>
        <p:nvSpPr>
          <p:cNvPr id="68610" name="Rectangle 2"/>
          <p:cNvSpPr>
            <a:spLocks noGrp="1"/>
          </p:cNvSpPr>
          <p:nvPr>
            <p:ph type="title" idx="4294967295"/>
          </p:nvPr>
        </p:nvSpPr>
        <p:spPr>
          <a:xfrm>
            <a:off x="683568" y="260350"/>
            <a:ext cx="8030220" cy="1008410"/>
          </a:xfrm>
        </p:spPr>
        <p:txBody>
          <a:bodyPr/>
          <a:lstStyle/>
          <a:p>
            <a:pPr algn="l" eaLnBrk="1" hangingPunct="1">
              <a:defRPr/>
            </a:pPr>
            <a:r>
              <a:rPr lang="en-US" sz="3600" dirty="0" smtClean="0">
                <a:solidFill>
                  <a:srgbClr val="FF9900"/>
                </a:solidFill>
                <a:effectLst>
                  <a:outerShdw blurRad="38100" dist="38100" dir="2700000" algn="tl">
                    <a:srgbClr val="000000"/>
                  </a:outerShdw>
                </a:effectLst>
              </a:rPr>
              <a:t>Governmental</a:t>
            </a:r>
            <a:br>
              <a:rPr lang="en-US" sz="3600" dirty="0" smtClean="0">
                <a:solidFill>
                  <a:srgbClr val="FF9900"/>
                </a:solidFill>
                <a:effectLst>
                  <a:outerShdw blurRad="38100" dist="38100" dir="2700000" algn="tl">
                    <a:srgbClr val="000000"/>
                  </a:outerShdw>
                </a:effectLst>
              </a:rPr>
            </a:br>
            <a:r>
              <a:rPr lang="en-US" sz="3600" dirty="0" smtClean="0">
                <a:solidFill>
                  <a:srgbClr val="FF9900"/>
                </a:solidFill>
                <a:effectLst>
                  <a:outerShdw blurRad="38100" dist="38100" dir="2700000" algn="tl">
                    <a:srgbClr val="000000"/>
                  </a:outerShdw>
                </a:effectLst>
              </a:rPr>
              <a:t>Driven Initiatives</a:t>
            </a:r>
            <a:r>
              <a:rPr lang="en-US" sz="3600" dirty="0" smtClean="0">
                <a:solidFill>
                  <a:srgbClr val="FF9900"/>
                </a:solidFill>
              </a:rPr>
              <a:t> </a:t>
            </a:r>
            <a:endParaRPr lang="en-US" sz="3600" dirty="0" smtClean="0">
              <a:effectLst>
                <a:outerShdw blurRad="38100" dist="38100" dir="2700000" algn="tl">
                  <a:srgbClr val="000000"/>
                </a:outerShdw>
              </a:effectLst>
            </a:endParaRPr>
          </a:p>
        </p:txBody>
      </p:sp>
      <p:sp>
        <p:nvSpPr>
          <p:cNvPr id="68611" name="Rectangle 3"/>
          <p:cNvSpPr>
            <a:spLocks noGrp="1"/>
          </p:cNvSpPr>
          <p:nvPr>
            <p:ph type="body" idx="4294967295"/>
          </p:nvPr>
        </p:nvSpPr>
        <p:spPr/>
        <p:txBody>
          <a:bodyPr/>
          <a:lstStyle/>
          <a:p>
            <a:pPr eaLnBrk="1" hangingPunct="1">
              <a:lnSpc>
                <a:spcPct val="80000"/>
              </a:lnSpc>
              <a:buFont typeface="Wingdings 2" pitchFamily="18" charset="2"/>
              <a:buNone/>
              <a:defRPr/>
            </a:pPr>
            <a:r>
              <a:rPr lang="en-US" sz="2400" b="1" dirty="0" smtClean="0">
                <a:solidFill>
                  <a:srgbClr val="FF9900"/>
                </a:solidFill>
                <a:effectLst>
                  <a:outerShdw blurRad="38100" dist="38100" dir="2700000" algn="tl">
                    <a:srgbClr val="000000"/>
                  </a:outerShdw>
                </a:effectLst>
              </a:rPr>
              <a:t>Generic R&amp;D</a:t>
            </a:r>
          </a:p>
          <a:p>
            <a:pPr eaLnBrk="1" hangingPunct="1">
              <a:lnSpc>
                <a:spcPct val="80000"/>
              </a:lnSpc>
              <a:buFont typeface="Wingdings 2" pitchFamily="18" charset="2"/>
              <a:buNone/>
              <a:defRPr/>
            </a:pPr>
            <a:r>
              <a:rPr lang="en-US" sz="2000" dirty="0" smtClean="0"/>
              <a:t>Encourages companies investing heavily in R&amp;D to invest a significant percentage of funds in long-term generic R&amp;D.</a:t>
            </a:r>
          </a:p>
          <a:p>
            <a:pPr eaLnBrk="1" hangingPunct="1">
              <a:lnSpc>
                <a:spcPct val="80000"/>
              </a:lnSpc>
              <a:buFont typeface="Wingdings 2" pitchFamily="18" charset="2"/>
              <a:buNone/>
              <a:defRPr/>
            </a:pPr>
            <a:r>
              <a:rPr lang="en-US" sz="2000" dirty="0" smtClean="0"/>
              <a:t>Grants are up to 50% of the approved budget.</a:t>
            </a:r>
          </a:p>
          <a:p>
            <a:pPr eaLnBrk="1" hangingPunct="1">
              <a:lnSpc>
                <a:spcPct val="80000"/>
              </a:lnSpc>
              <a:buFont typeface="Wingdings 2" pitchFamily="18" charset="2"/>
              <a:buNone/>
              <a:defRPr/>
            </a:pPr>
            <a:endParaRPr lang="en-US" sz="2400" b="1" dirty="0" smtClean="0">
              <a:solidFill>
                <a:srgbClr val="FF9900"/>
              </a:solidFill>
              <a:effectLst>
                <a:outerShdw blurRad="38100" dist="38100" dir="2700000" algn="tl">
                  <a:srgbClr val="000000"/>
                </a:outerShdw>
              </a:effectLst>
            </a:endParaRPr>
          </a:p>
          <a:p>
            <a:pPr eaLnBrk="1" hangingPunct="1">
              <a:lnSpc>
                <a:spcPct val="80000"/>
              </a:lnSpc>
              <a:buFont typeface="Wingdings 2" pitchFamily="18" charset="2"/>
              <a:buNone/>
              <a:defRPr/>
            </a:pPr>
            <a:r>
              <a:rPr lang="en-US" sz="2400" b="1" dirty="0" smtClean="0">
                <a:solidFill>
                  <a:srgbClr val="FF9900"/>
                </a:solidFill>
                <a:effectLst>
                  <a:outerShdw blurRad="38100" dist="38100" dir="2700000" algn="tl">
                    <a:srgbClr val="000000"/>
                  </a:outerShdw>
                </a:effectLst>
              </a:rPr>
              <a:t>R&amp;D Centers in Universities</a:t>
            </a:r>
          </a:p>
          <a:p>
            <a:pPr eaLnBrk="1" hangingPunct="1">
              <a:lnSpc>
                <a:spcPct val="80000"/>
              </a:lnSpc>
              <a:buFont typeface="Wingdings 2" pitchFamily="18" charset="2"/>
              <a:buNone/>
              <a:defRPr/>
            </a:pPr>
            <a:r>
              <a:rPr lang="en-US" sz="2000" dirty="0" smtClean="0"/>
              <a:t>Aims to create and develop technological infrastructure for industry use.</a:t>
            </a:r>
          </a:p>
          <a:p>
            <a:pPr eaLnBrk="1" hangingPunct="1">
              <a:lnSpc>
                <a:spcPct val="80000"/>
              </a:lnSpc>
              <a:buFont typeface="Wingdings 2" pitchFamily="18" charset="2"/>
              <a:buNone/>
              <a:defRPr/>
            </a:pPr>
            <a:r>
              <a:rPr lang="en-US" sz="2000" dirty="0" smtClean="0"/>
              <a:t>In 2005, </a:t>
            </a:r>
            <a:r>
              <a:rPr lang="en-US" sz="2000" dirty="0" err="1" smtClean="0"/>
              <a:t>the“Russell</a:t>
            </a:r>
            <a:r>
              <a:rPr lang="en-US" sz="2000" dirty="0" smtClean="0"/>
              <a:t> </a:t>
            </a:r>
            <a:r>
              <a:rPr lang="en-US" sz="2000" dirty="0" err="1" smtClean="0"/>
              <a:t>Berrie</a:t>
            </a:r>
            <a:r>
              <a:rPr lang="en-US" sz="2000" dirty="0" smtClean="0"/>
              <a:t> Institute for Nanotechnology” was established at the </a:t>
            </a:r>
            <a:r>
              <a:rPr lang="en-US" sz="2000" dirty="0" err="1" smtClean="0"/>
              <a:t>Technion</a:t>
            </a:r>
            <a:r>
              <a:rPr lang="en-US" sz="2000" dirty="0" smtClean="0"/>
              <a:t> in Haifa. </a:t>
            </a:r>
          </a:p>
          <a:p>
            <a:pPr eaLnBrk="1" hangingPunct="1">
              <a:lnSpc>
                <a:spcPct val="80000"/>
              </a:lnSpc>
              <a:buFont typeface="Wingdings 2" pitchFamily="18" charset="2"/>
              <a:buNone/>
              <a:defRPr/>
            </a:pPr>
            <a:r>
              <a:rPr lang="en-US" sz="2000" dirty="0" smtClean="0"/>
              <a:t>In 2008, the new "National Institute for Biotechnology Research and Development  was established at the Ben </a:t>
            </a:r>
            <a:r>
              <a:rPr lang="en-US" sz="2000" dirty="0" err="1" smtClean="0"/>
              <a:t>Gurion</a:t>
            </a:r>
            <a:r>
              <a:rPr lang="en-US" sz="2000" dirty="0" smtClean="0"/>
              <a:t> University.</a:t>
            </a:r>
          </a:p>
          <a:p>
            <a:pPr eaLnBrk="1" hangingPunct="1">
              <a:lnSpc>
                <a:spcPct val="80000"/>
              </a:lnSpc>
              <a:buFont typeface="Wingdings 2" pitchFamily="18" charset="2"/>
              <a:buNone/>
              <a:defRPr/>
            </a:pPr>
            <a:r>
              <a:rPr lang="en-US" sz="2000" dirty="0" smtClean="0"/>
              <a:t>In 2010, The Multi disciplinary Institute for </a:t>
            </a:r>
            <a:r>
              <a:rPr lang="en-US" sz="2000" dirty="0" err="1" smtClean="0"/>
              <a:t>Nano</a:t>
            </a:r>
            <a:r>
              <a:rPr lang="en-US" sz="2000" dirty="0" smtClean="0"/>
              <a:t> </a:t>
            </a:r>
            <a:r>
              <a:rPr lang="en-US" sz="2000" dirty="0" err="1" smtClean="0"/>
              <a:t>sceience</a:t>
            </a:r>
            <a:r>
              <a:rPr lang="en-US" sz="2000" dirty="0" smtClean="0"/>
              <a:t> was established at the Bar </a:t>
            </a:r>
            <a:r>
              <a:rPr lang="en-US" sz="2000" dirty="0" err="1" smtClean="0"/>
              <a:t>Ilan</a:t>
            </a:r>
            <a:r>
              <a:rPr lang="en-US" sz="2000" dirty="0" smtClean="0"/>
              <a:t> University. </a:t>
            </a:r>
          </a:p>
          <a:p>
            <a:pPr eaLnBrk="1" hangingPunct="1">
              <a:lnSpc>
                <a:spcPct val="80000"/>
              </a:lnSpc>
              <a:buFont typeface="Wingdings 2" pitchFamily="18" charset="2"/>
              <a:buNone/>
              <a:defRPr/>
            </a:pPr>
            <a:r>
              <a:rPr lang="en-US" sz="2000" dirty="0" smtClean="0"/>
              <a:t>Support is offered in cooperation with the Ministry of Finance, the Council for Higher Education the Ministry of Defense the Universities and donors.</a:t>
            </a:r>
          </a:p>
          <a:p>
            <a:pPr eaLnBrk="1" hangingPunct="1">
              <a:lnSpc>
                <a:spcPct val="80000"/>
              </a:lnSpc>
              <a:buFont typeface="Wingdings 2" pitchFamily="18" charset="2"/>
              <a:buNone/>
              <a:defRPr/>
            </a:pPr>
            <a:endParaRPr lang="en-US" sz="2000" dirty="0" smtClean="0"/>
          </a:p>
        </p:txBody>
      </p:sp>
      <p:sp>
        <p:nvSpPr>
          <p:cNvPr id="22533" name="Footer Placeholder 4"/>
          <p:cNvSpPr>
            <a:spLocks noGrp="1"/>
          </p:cNvSpPr>
          <p:nvPr>
            <p:ph type="ftr" sz="quarter" idx="11"/>
          </p:nvPr>
        </p:nvSpPr>
        <p:spPr bwMode="auto">
          <a:noFill/>
          <a:ln>
            <a:miter lim="800000"/>
            <a:headEnd/>
            <a:tailEnd/>
          </a:ln>
        </p:spPr>
        <p:txBody>
          <a:bodyPr/>
          <a:lstStyle/>
          <a:p>
            <a:r>
              <a:rPr lang="en-US"/>
              <a:t>Sofia, 28.10.10</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e-IL"/>
          </a:p>
        </p:txBody>
      </p:sp>
      <p:sp>
        <p:nvSpPr>
          <p:cNvPr id="3" name="Content Placeholder 2"/>
          <p:cNvSpPr>
            <a:spLocks noGrp="1"/>
          </p:cNvSpPr>
          <p:nvPr>
            <p:ph sz="quarter" idx="1"/>
          </p:nvPr>
        </p:nvSpPr>
        <p:spPr>
          <a:xfrm>
            <a:off x="301752" y="1844824"/>
            <a:ext cx="8503920" cy="4254224"/>
          </a:xfrm>
        </p:spPr>
        <p:txBody>
          <a:bodyPr/>
          <a:lstStyle/>
          <a:p>
            <a:pPr algn="ctr">
              <a:buNone/>
            </a:pPr>
            <a:r>
              <a:rPr lang="en-US" sz="6000" dirty="0" smtClean="0">
                <a:solidFill>
                  <a:srgbClr val="FF9900"/>
                </a:solidFill>
                <a:effectLst>
                  <a:outerShdw blurRad="38100" dist="38100" dir="2700000" algn="tl">
                    <a:srgbClr val="000000"/>
                  </a:outerShdw>
                </a:effectLst>
              </a:rPr>
              <a:t>Academia</a:t>
            </a:r>
            <a:br>
              <a:rPr lang="en-US" sz="6000" dirty="0" smtClean="0">
                <a:solidFill>
                  <a:srgbClr val="FF9900"/>
                </a:solidFill>
                <a:effectLst>
                  <a:outerShdw blurRad="38100" dist="38100" dir="2700000" algn="tl">
                    <a:srgbClr val="000000"/>
                  </a:outerShdw>
                </a:effectLst>
              </a:rPr>
            </a:br>
            <a:r>
              <a:rPr lang="en-US" sz="6000" dirty="0" smtClean="0">
                <a:solidFill>
                  <a:srgbClr val="FF9900"/>
                </a:solidFill>
                <a:effectLst>
                  <a:outerShdw blurRad="38100" dist="38100" dir="2700000" algn="tl">
                    <a:srgbClr val="000000"/>
                  </a:outerShdw>
                </a:effectLst>
              </a:rPr>
              <a:t>Driven Initiatives</a:t>
            </a:r>
            <a:r>
              <a:rPr lang="en-US" sz="6000" dirty="0" smtClean="0">
                <a:solidFill>
                  <a:srgbClr val="FF9900"/>
                </a:solidFill>
              </a:rPr>
              <a:t> </a:t>
            </a:r>
            <a:endParaRPr lang="he-IL" sz="6000" dirty="0"/>
          </a:p>
        </p:txBody>
      </p:sp>
      <p:sp>
        <p:nvSpPr>
          <p:cNvPr id="4" name="Footer Placeholder 3"/>
          <p:cNvSpPr>
            <a:spLocks noGrp="1"/>
          </p:cNvSpPr>
          <p:nvPr>
            <p:ph type="ftr" sz="quarter" idx="11"/>
          </p:nvPr>
        </p:nvSpPr>
        <p:spPr/>
        <p:txBody>
          <a:bodyPr/>
          <a:lstStyle/>
          <a:p>
            <a:pPr>
              <a:defRPr/>
            </a:pPr>
            <a:r>
              <a:rPr lang="en-US" smtClean="0"/>
              <a:t>Sofia, 28.10.10</a:t>
            </a:r>
            <a:endParaRPr lang="en-US"/>
          </a:p>
        </p:txBody>
      </p:sp>
      <p:sp>
        <p:nvSpPr>
          <p:cNvPr id="5" name="Slide Number Placeholder 4"/>
          <p:cNvSpPr>
            <a:spLocks noGrp="1"/>
          </p:cNvSpPr>
          <p:nvPr>
            <p:ph type="sldNum" sz="quarter" idx="12"/>
          </p:nvPr>
        </p:nvSpPr>
        <p:spPr/>
        <p:txBody>
          <a:bodyPr/>
          <a:lstStyle/>
          <a:p>
            <a:pPr>
              <a:defRPr/>
            </a:pPr>
            <a:fld id="{F1052567-EE1A-4A6B-B819-B9D8C100452B}" type="slidenum">
              <a:rPr lang="ar-SA"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515200AE-AEF2-4FB2-93D7-1265F6E33CA2}" type="slidenum">
              <a:rPr lang="ar-SA"/>
              <a:pPr>
                <a:defRPr/>
              </a:pPr>
              <a:t>16</a:t>
            </a:fld>
            <a:endParaRPr lang="en-US"/>
          </a:p>
        </p:txBody>
      </p:sp>
      <p:sp>
        <p:nvSpPr>
          <p:cNvPr id="31746" name="Rectangle 2"/>
          <p:cNvSpPr>
            <a:spLocks noGrp="1" noChangeArrowheads="1"/>
          </p:cNvSpPr>
          <p:nvPr>
            <p:ph type="title"/>
          </p:nvPr>
        </p:nvSpPr>
        <p:spPr>
          <a:xfrm>
            <a:off x="395535" y="228600"/>
            <a:ext cx="8440489" cy="1040160"/>
          </a:xfrm>
        </p:spPr>
        <p:txBody>
          <a:bodyPr/>
          <a:lstStyle/>
          <a:p>
            <a:pPr algn="l" eaLnBrk="1" hangingPunct="1">
              <a:defRPr/>
            </a:pPr>
            <a:r>
              <a:rPr lang="en-US" sz="3600" dirty="0" smtClean="0">
                <a:solidFill>
                  <a:srgbClr val="FF9900"/>
                </a:solidFill>
                <a:effectLst>
                  <a:outerShdw blurRad="38100" dist="38100" dir="2700000" algn="tl">
                    <a:srgbClr val="000000"/>
                  </a:outerShdw>
                </a:effectLst>
              </a:rPr>
              <a:t>Academia</a:t>
            </a:r>
            <a:br>
              <a:rPr lang="en-US" sz="3600" dirty="0" smtClean="0">
                <a:solidFill>
                  <a:srgbClr val="FF9900"/>
                </a:solidFill>
                <a:effectLst>
                  <a:outerShdw blurRad="38100" dist="38100" dir="2700000" algn="tl">
                    <a:srgbClr val="000000"/>
                  </a:outerShdw>
                </a:effectLst>
              </a:rPr>
            </a:br>
            <a:r>
              <a:rPr lang="en-US" sz="3600" dirty="0" smtClean="0">
                <a:solidFill>
                  <a:srgbClr val="FF9900"/>
                </a:solidFill>
                <a:effectLst>
                  <a:outerShdw blurRad="38100" dist="38100" dir="2700000" algn="tl">
                    <a:srgbClr val="000000"/>
                  </a:outerShdw>
                </a:effectLst>
              </a:rPr>
              <a:t>Driven Initiatives</a:t>
            </a:r>
            <a:r>
              <a:rPr lang="en-US" sz="3600" dirty="0" smtClean="0">
                <a:solidFill>
                  <a:srgbClr val="FF9900"/>
                </a:solidFill>
              </a:rPr>
              <a:t> </a:t>
            </a:r>
            <a:endParaRPr lang="en-US" sz="3600" dirty="0" smtClean="0">
              <a:solidFill>
                <a:srgbClr val="7B9899"/>
              </a:solidFill>
              <a:effectLst>
                <a:outerShdw blurRad="38100" dist="38100" dir="2700000" algn="tl">
                  <a:srgbClr val="000000"/>
                </a:outerShdw>
              </a:effectLst>
            </a:endParaRPr>
          </a:p>
        </p:txBody>
      </p:sp>
      <p:sp>
        <p:nvSpPr>
          <p:cNvPr id="23556" name="Rectangle 3"/>
          <p:cNvSpPr>
            <a:spLocks noGrp="1" noChangeArrowheads="1"/>
          </p:cNvSpPr>
          <p:nvPr>
            <p:ph sz="quarter" idx="1"/>
          </p:nvPr>
        </p:nvSpPr>
        <p:spPr>
          <a:xfrm>
            <a:off x="323528" y="1988840"/>
            <a:ext cx="8504238" cy="4032448"/>
          </a:xfrm>
        </p:spPr>
        <p:txBody>
          <a:bodyPr/>
          <a:lstStyle/>
          <a:p>
            <a:pPr eaLnBrk="1" hangingPunct="1">
              <a:buFont typeface="Wingdings 2" pitchFamily="18" charset="2"/>
              <a:buNone/>
            </a:pPr>
            <a:r>
              <a:rPr lang="en-US" dirty="0" smtClean="0"/>
              <a:t>The Israel Tech Transfer Organization (ITTN) serves as the umbrella organization for Israel’s technology transfer companies.</a:t>
            </a:r>
            <a:br>
              <a:rPr lang="en-US" dirty="0" smtClean="0"/>
            </a:br>
            <a:r>
              <a:rPr lang="en-US" dirty="0" smtClean="0"/>
              <a:t>These companies are affiliated with the country’s world-renowned universities and research institutions. </a:t>
            </a:r>
          </a:p>
          <a:p>
            <a:pPr eaLnBrk="1" hangingPunct="1">
              <a:buFont typeface="Wingdings 2" pitchFamily="18" charset="2"/>
              <a:buNone/>
            </a:pPr>
            <a:endParaRPr lang="en-US" sz="2400" dirty="0" smtClean="0"/>
          </a:p>
          <a:p>
            <a:pPr eaLnBrk="1" hangingPunct="1">
              <a:buFont typeface="Wingdings 2" pitchFamily="18" charset="2"/>
              <a:buNone/>
            </a:pPr>
            <a:r>
              <a:rPr lang="en-US" sz="2400" dirty="0" smtClean="0">
                <a:hlinkClick r:id="rId2"/>
              </a:rPr>
              <a:t>http://www.ittn.org.il/about.php?cat=18&amp;incat=0</a:t>
            </a:r>
            <a:r>
              <a:rPr lang="en-US" sz="2000" dirty="0" smtClean="0"/>
              <a:t> </a:t>
            </a:r>
          </a:p>
        </p:txBody>
      </p:sp>
      <p:sp>
        <p:nvSpPr>
          <p:cNvPr id="23557" name="Footer Placeholder 4"/>
          <p:cNvSpPr>
            <a:spLocks noGrp="1"/>
          </p:cNvSpPr>
          <p:nvPr>
            <p:ph type="ftr" sz="quarter" idx="11"/>
          </p:nvPr>
        </p:nvSpPr>
        <p:spPr bwMode="auto">
          <a:noFill/>
          <a:ln>
            <a:miter lim="800000"/>
            <a:headEnd/>
            <a:tailEnd/>
          </a:ln>
        </p:spPr>
        <p:txBody>
          <a:bodyPr/>
          <a:lstStyle/>
          <a:p>
            <a:r>
              <a:rPr lang="en-US"/>
              <a:t>Sofia, 28.10.10</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F816483C-4222-4EB3-89C6-EC740E562B89}" type="slidenum">
              <a:rPr lang="ar-SA"/>
              <a:pPr>
                <a:defRPr/>
              </a:pPr>
              <a:t>17</a:t>
            </a:fld>
            <a:endParaRPr lang="en-US"/>
          </a:p>
        </p:txBody>
      </p:sp>
      <p:sp>
        <p:nvSpPr>
          <p:cNvPr id="32770" name="Rectangle 2"/>
          <p:cNvSpPr>
            <a:spLocks noGrp="1" noChangeArrowheads="1"/>
          </p:cNvSpPr>
          <p:nvPr>
            <p:ph type="title"/>
          </p:nvPr>
        </p:nvSpPr>
        <p:spPr>
          <a:xfrm>
            <a:off x="179513" y="228600"/>
            <a:ext cx="8656512" cy="1040160"/>
          </a:xfrm>
        </p:spPr>
        <p:txBody>
          <a:bodyPr/>
          <a:lstStyle/>
          <a:p>
            <a:pPr algn="l" eaLnBrk="1" hangingPunct="1">
              <a:defRPr/>
            </a:pPr>
            <a:r>
              <a:rPr lang="en-US" sz="4000" dirty="0" smtClean="0">
                <a:solidFill>
                  <a:srgbClr val="FF9900"/>
                </a:solidFill>
                <a:effectLst>
                  <a:outerShdw blurRad="38100" dist="38100" dir="2700000" algn="tl">
                    <a:srgbClr val="000000"/>
                  </a:outerShdw>
                </a:effectLst>
              </a:rPr>
              <a:t>Academia</a:t>
            </a:r>
            <a:br>
              <a:rPr lang="en-US" sz="4000" dirty="0" smtClean="0">
                <a:solidFill>
                  <a:srgbClr val="FF9900"/>
                </a:solidFill>
                <a:effectLst>
                  <a:outerShdw blurRad="38100" dist="38100" dir="2700000" algn="tl">
                    <a:srgbClr val="000000"/>
                  </a:outerShdw>
                </a:effectLst>
              </a:rPr>
            </a:br>
            <a:r>
              <a:rPr lang="en-US" sz="4000" dirty="0" smtClean="0">
                <a:solidFill>
                  <a:srgbClr val="FF9900"/>
                </a:solidFill>
                <a:effectLst>
                  <a:outerShdw blurRad="38100" dist="38100" dir="2700000" algn="tl">
                    <a:srgbClr val="000000"/>
                  </a:outerShdw>
                </a:effectLst>
              </a:rPr>
              <a:t>Driven Initiatives</a:t>
            </a:r>
            <a:r>
              <a:rPr lang="en-US" sz="4000" dirty="0" smtClean="0">
                <a:solidFill>
                  <a:srgbClr val="FF9900"/>
                </a:solidFill>
              </a:rPr>
              <a:t> </a:t>
            </a:r>
            <a:endParaRPr lang="en-US" sz="4000" dirty="0" smtClean="0">
              <a:solidFill>
                <a:srgbClr val="7B9899"/>
              </a:solidFill>
              <a:effectLst>
                <a:outerShdw blurRad="38100" dist="38100" dir="2700000" algn="tl">
                  <a:srgbClr val="000000"/>
                </a:outerShdw>
              </a:effectLst>
            </a:endParaRPr>
          </a:p>
        </p:txBody>
      </p:sp>
      <p:sp>
        <p:nvSpPr>
          <p:cNvPr id="24580" name="Rectangle 3"/>
          <p:cNvSpPr>
            <a:spLocks noGrp="1" noChangeArrowheads="1"/>
          </p:cNvSpPr>
          <p:nvPr>
            <p:ph sz="quarter" idx="1"/>
          </p:nvPr>
        </p:nvSpPr>
        <p:spPr>
          <a:xfrm>
            <a:off x="301625" y="1527175"/>
            <a:ext cx="8504238" cy="4572000"/>
          </a:xfrm>
        </p:spPr>
        <p:txBody>
          <a:bodyPr/>
          <a:lstStyle/>
          <a:p>
            <a:pPr eaLnBrk="1" hangingPunct="1">
              <a:lnSpc>
                <a:spcPct val="80000"/>
              </a:lnSpc>
              <a:buFont typeface="Wingdings 2" pitchFamily="18" charset="2"/>
              <a:buNone/>
            </a:pPr>
            <a:r>
              <a:rPr lang="en-US" sz="1800" smtClean="0"/>
              <a:t>ITTN’s partners are affiliated with some of the world’s leading educational and research institutions.</a:t>
            </a:r>
          </a:p>
          <a:p>
            <a:pPr eaLnBrk="1" hangingPunct="1">
              <a:lnSpc>
                <a:spcPct val="80000"/>
              </a:lnSpc>
            </a:pPr>
            <a:r>
              <a:rPr lang="en-US" sz="1800" smtClean="0">
                <a:hlinkClick r:id="rId2"/>
              </a:rPr>
              <a:t>Bar–Ilan Research &amp; Development Ltd.</a:t>
            </a:r>
            <a:r>
              <a:rPr lang="en-US" sz="1800" smtClean="0"/>
              <a:t> </a:t>
            </a:r>
          </a:p>
          <a:p>
            <a:pPr eaLnBrk="1" hangingPunct="1">
              <a:lnSpc>
                <a:spcPct val="80000"/>
              </a:lnSpc>
            </a:pPr>
            <a:r>
              <a:rPr lang="en-US" sz="1800" smtClean="0">
                <a:hlinkClick r:id="rId3"/>
              </a:rPr>
              <a:t>BGN Technologies</a:t>
            </a:r>
            <a:r>
              <a:rPr lang="en-US" sz="1800" smtClean="0"/>
              <a:t> (Ben-Gurion University of the Negev) </a:t>
            </a:r>
          </a:p>
          <a:p>
            <a:pPr eaLnBrk="1" hangingPunct="1">
              <a:lnSpc>
                <a:spcPct val="80000"/>
              </a:lnSpc>
            </a:pPr>
            <a:r>
              <a:rPr lang="en-US" sz="1800" smtClean="0">
                <a:hlinkClick r:id="rId3"/>
              </a:rPr>
              <a:t>BioRap Technologies Ltd.</a:t>
            </a:r>
            <a:r>
              <a:rPr lang="en-US" sz="1800" smtClean="0"/>
              <a:t> (Rappaport Research Institute of the Technion-Israel Institute of Technology) </a:t>
            </a:r>
          </a:p>
          <a:p>
            <a:pPr eaLnBrk="1" hangingPunct="1">
              <a:lnSpc>
                <a:spcPct val="80000"/>
              </a:lnSpc>
            </a:pPr>
            <a:r>
              <a:rPr lang="en-US" sz="1800" smtClean="0">
                <a:hlinkClick r:id="rId3"/>
              </a:rPr>
              <a:t>Carmel-Haifa University Economic Corp. Ltd.</a:t>
            </a:r>
            <a:r>
              <a:rPr lang="en-US" sz="1800" smtClean="0"/>
              <a:t> (University of Haifa) </a:t>
            </a:r>
          </a:p>
          <a:p>
            <a:pPr eaLnBrk="1" hangingPunct="1">
              <a:lnSpc>
                <a:spcPct val="80000"/>
              </a:lnSpc>
            </a:pPr>
            <a:r>
              <a:rPr lang="en-US" sz="1800" smtClean="0">
                <a:hlinkClick r:id="rId3"/>
              </a:rPr>
              <a:t>Gavish Galilee Bioapplications Ltd. </a:t>
            </a:r>
            <a:r>
              <a:rPr lang="en-US" sz="1800" smtClean="0"/>
              <a:t>(MIGAL Galilee Technology Center) </a:t>
            </a:r>
          </a:p>
          <a:p>
            <a:pPr eaLnBrk="1" hangingPunct="1">
              <a:lnSpc>
                <a:spcPct val="80000"/>
              </a:lnSpc>
            </a:pPr>
            <a:r>
              <a:rPr lang="en-US" sz="1800" smtClean="0">
                <a:hlinkClick r:id="rId3"/>
              </a:rPr>
              <a:t>Hadasit Ltd.</a:t>
            </a:r>
            <a:r>
              <a:rPr lang="en-US" sz="1800" smtClean="0"/>
              <a:t> (Hadassah Medical Organization) </a:t>
            </a:r>
          </a:p>
          <a:p>
            <a:pPr eaLnBrk="1" hangingPunct="1">
              <a:lnSpc>
                <a:spcPct val="80000"/>
              </a:lnSpc>
            </a:pPr>
            <a:r>
              <a:rPr lang="en-US" sz="1800" smtClean="0">
                <a:hlinkClick r:id="rId3"/>
              </a:rPr>
              <a:t>Mor Research Applications</a:t>
            </a:r>
            <a:r>
              <a:rPr lang="en-US" sz="1800" smtClean="0"/>
              <a:t> (Clalit Health Services) </a:t>
            </a:r>
          </a:p>
          <a:p>
            <a:pPr eaLnBrk="1" hangingPunct="1">
              <a:lnSpc>
                <a:spcPct val="80000"/>
              </a:lnSpc>
            </a:pPr>
            <a:r>
              <a:rPr lang="en-US" sz="1800" smtClean="0">
                <a:hlinkClick r:id="rId3"/>
              </a:rPr>
              <a:t>Ramot at Tel Aviv University Ltd. </a:t>
            </a:r>
            <a:endParaRPr lang="en-US" sz="1800" smtClean="0"/>
          </a:p>
          <a:p>
            <a:pPr eaLnBrk="1" hangingPunct="1">
              <a:lnSpc>
                <a:spcPct val="80000"/>
              </a:lnSpc>
            </a:pPr>
            <a:r>
              <a:rPr lang="en-US" sz="1800" smtClean="0">
                <a:hlinkClick r:id="rId4"/>
              </a:rPr>
              <a:t>T3 – Technion Technology Transfer </a:t>
            </a:r>
            <a:r>
              <a:rPr lang="en-US" sz="1800" smtClean="0"/>
              <a:t>(Technion Research &amp; Development Foundation Ltd.) </a:t>
            </a:r>
          </a:p>
          <a:p>
            <a:pPr eaLnBrk="1" hangingPunct="1">
              <a:lnSpc>
                <a:spcPct val="80000"/>
              </a:lnSpc>
            </a:pPr>
            <a:r>
              <a:rPr lang="en-US" sz="1800" smtClean="0"/>
              <a:t>Tel Aviv Medical Center </a:t>
            </a:r>
          </a:p>
          <a:p>
            <a:pPr eaLnBrk="1" hangingPunct="1">
              <a:lnSpc>
                <a:spcPct val="80000"/>
              </a:lnSpc>
            </a:pPr>
            <a:r>
              <a:rPr lang="en-US" sz="1800" smtClean="0">
                <a:hlinkClick r:id="rId3"/>
              </a:rPr>
              <a:t>Yeda Research &amp; Development Company Ltd.</a:t>
            </a:r>
            <a:r>
              <a:rPr lang="en-US" sz="1800" smtClean="0"/>
              <a:t> (Weizmann Institute of Science) </a:t>
            </a:r>
          </a:p>
          <a:p>
            <a:pPr eaLnBrk="1" hangingPunct="1">
              <a:lnSpc>
                <a:spcPct val="80000"/>
              </a:lnSpc>
            </a:pPr>
            <a:r>
              <a:rPr lang="en-US" sz="1800" smtClean="0">
                <a:hlinkClick r:id="rId2"/>
              </a:rPr>
              <a:t>Yissum Ltd.</a:t>
            </a:r>
            <a:r>
              <a:rPr lang="en-US" sz="1800" smtClean="0"/>
              <a:t> (Hebrew University of Jerusalem)</a:t>
            </a:r>
          </a:p>
          <a:p>
            <a:pPr eaLnBrk="1" hangingPunct="1">
              <a:lnSpc>
                <a:spcPct val="80000"/>
              </a:lnSpc>
            </a:pPr>
            <a:endParaRPr lang="en-US" sz="1800" smtClean="0"/>
          </a:p>
        </p:txBody>
      </p:sp>
      <p:sp>
        <p:nvSpPr>
          <p:cNvPr id="24581" name="Footer Placeholder 4"/>
          <p:cNvSpPr>
            <a:spLocks noGrp="1"/>
          </p:cNvSpPr>
          <p:nvPr>
            <p:ph type="ftr" sz="quarter" idx="11"/>
          </p:nvPr>
        </p:nvSpPr>
        <p:spPr bwMode="auto">
          <a:noFill/>
          <a:ln>
            <a:miter lim="800000"/>
            <a:headEnd/>
            <a:tailEnd/>
          </a:ln>
        </p:spPr>
        <p:txBody>
          <a:bodyPr/>
          <a:lstStyle/>
          <a:p>
            <a:r>
              <a:rPr lang="en-US"/>
              <a:t>Sofia, 28.10.10</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e-IL"/>
          </a:p>
        </p:txBody>
      </p:sp>
      <p:sp>
        <p:nvSpPr>
          <p:cNvPr id="3" name="Content Placeholder 2"/>
          <p:cNvSpPr>
            <a:spLocks noGrp="1"/>
          </p:cNvSpPr>
          <p:nvPr>
            <p:ph sz="quarter" idx="1"/>
          </p:nvPr>
        </p:nvSpPr>
        <p:spPr>
          <a:xfrm>
            <a:off x="301752" y="2420888"/>
            <a:ext cx="8503920" cy="2592288"/>
          </a:xfrm>
        </p:spPr>
        <p:txBody>
          <a:bodyPr/>
          <a:lstStyle/>
          <a:p>
            <a:pPr algn="ctr">
              <a:buNone/>
            </a:pPr>
            <a:r>
              <a:rPr lang="en-US" sz="6000" dirty="0" smtClean="0">
                <a:solidFill>
                  <a:srgbClr val="FF9900"/>
                </a:solidFill>
                <a:effectLst>
                  <a:outerShdw blurRad="38100" dist="38100" dir="2700000" algn="tl">
                    <a:srgbClr val="000000"/>
                  </a:outerShdw>
                </a:effectLst>
              </a:rPr>
              <a:t>Success Stories</a:t>
            </a:r>
            <a:endParaRPr lang="he-IL" sz="6000" dirty="0"/>
          </a:p>
        </p:txBody>
      </p:sp>
      <p:sp>
        <p:nvSpPr>
          <p:cNvPr id="4" name="Footer Placeholder 3"/>
          <p:cNvSpPr>
            <a:spLocks noGrp="1"/>
          </p:cNvSpPr>
          <p:nvPr>
            <p:ph type="ftr" sz="quarter" idx="11"/>
          </p:nvPr>
        </p:nvSpPr>
        <p:spPr/>
        <p:txBody>
          <a:bodyPr/>
          <a:lstStyle/>
          <a:p>
            <a:pPr>
              <a:defRPr/>
            </a:pPr>
            <a:r>
              <a:rPr lang="en-US" smtClean="0"/>
              <a:t>Sofia, 28.10.10</a:t>
            </a:r>
            <a:endParaRPr lang="en-US"/>
          </a:p>
        </p:txBody>
      </p:sp>
      <p:sp>
        <p:nvSpPr>
          <p:cNvPr id="5" name="Slide Number Placeholder 4"/>
          <p:cNvSpPr>
            <a:spLocks noGrp="1"/>
          </p:cNvSpPr>
          <p:nvPr>
            <p:ph type="sldNum" sz="quarter" idx="12"/>
          </p:nvPr>
        </p:nvSpPr>
        <p:spPr/>
        <p:txBody>
          <a:bodyPr/>
          <a:lstStyle/>
          <a:p>
            <a:pPr>
              <a:defRPr/>
            </a:pPr>
            <a:fld id="{F1052567-EE1A-4A6B-B819-B9D8C100452B}" type="slidenum">
              <a:rPr lang="ar-SA"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defRPr/>
            </a:pPr>
            <a:r>
              <a:rPr lang="en-US" sz="4000" dirty="0" smtClean="0">
                <a:solidFill>
                  <a:srgbClr val="FF9900"/>
                </a:solidFill>
                <a:effectLst>
                  <a:outerShdw blurRad="38100" dist="38100" dir="2700000" algn="tl">
                    <a:srgbClr val="000000"/>
                  </a:outerShdw>
                </a:effectLst>
              </a:rPr>
              <a:t>Success Stories</a:t>
            </a:r>
            <a:endParaRPr lang="en-US" sz="4000" dirty="0">
              <a:solidFill>
                <a:srgbClr val="FF9900"/>
              </a:solidFill>
            </a:endParaRPr>
          </a:p>
        </p:txBody>
      </p:sp>
      <p:sp>
        <p:nvSpPr>
          <p:cNvPr id="25603" name="Content Placeholder 2"/>
          <p:cNvSpPr>
            <a:spLocks noGrp="1"/>
          </p:cNvSpPr>
          <p:nvPr>
            <p:ph sz="quarter" idx="1"/>
          </p:nvPr>
        </p:nvSpPr>
        <p:spPr>
          <a:xfrm>
            <a:off x="301625" y="1527175"/>
            <a:ext cx="8504238" cy="3687763"/>
          </a:xfrm>
        </p:spPr>
        <p:txBody>
          <a:bodyPr/>
          <a:lstStyle/>
          <a:p>
            <a:pPr>
              <a:buFont typeface="Wingdings 2" pitchFamily="18" charset="2"/>
              <a:buNone/>
            </a:pPr>
            <a:r>
              <a:rPr lang="en-US" sz="2400" smtClean="0">
                <a:hlinkClick r:id="rId2"/>
              </a:rPr>
              <a:t>CHERRY TOMATOES AND LONG SHELF-LIFE TOMATOES</a:t>
            </a:r>
            <a:endParaRPr lang="en-US" sz="2400" smtClean="0"/>
          </a:p>
          <a:p>
            <a:pPr>
              <a:buFont typeface="Wingdings 2" pitchFamily="18" charset="2"/>
              <a:buNone/>
            </a:pPr>
            <a:r>
              <a:rPr lang="en-US" sz="1600" smtClean="0"/>
              <a:t>The world’s most popular cocktail hybrids for greenhouse production with improved shelf-life, yield, and quality, which revolutionized the fresh market industry, both indoors and in open fields. The Daniela variety is only one example of the novel developments. Its genetic make-up combines a ripening inhibitor gene with some selected polygenes for firmness and slow ripening, together with other genes generating high yields of large, quality fruit. Since its initial release, Daniela was further improved and the number of built-in pest and disease resistances was greatly extended. More than 15 years after its first release, Daniela and related cultivars are considered today to be among the world’s leading greenhouse varieties. In Europe, they have become an industry standard. </a:t>
            </a:r>
          </a:p>
          <a:p>
            <a:pPr>
              <a:buFont typeface="Wingdings 2" pitchFamily="18" charset="2"/>
              <a:buNone/>
            </a:pPr>
            <a:endParaRPr lang="en-US" sz="1600" b="1" smtClean="0"/>
          </a:p>
          <a:p>
            <a:pPr>
              <a:buFont typeface="Wingdings 2" pitchFamily="18" charset="2"/>
              <a:buNone/>
            </a:pPr>
            <a:r>
              <a:rPr lang="en-US" sz="1600" b="1" smtClean="0"/>
              <a:t>Product developed by; </a:t>
            </a:r>
            <a:r>
              <a:rPr lang="en-US" sz="1600" smtClean="0"/>
              <a:t>Haim Rabinowitch &amp; Nachum Kedar both from the Faculty of Agriculture, Food and Environmental Quality Sciences, Hebrew University (Yissum) </a:t>
            </a:r>
          </a:p>
        </p:txBody>
      </p:sp>
      <p:sp>
        <p:nvSpPr>
          <p:cNvPr id="25604" name="Footer Placeholder 3"/>
          <p:cNvSpPr>
            <a:spLocks noGrp="1"/>
          </p:cNvSpPr>
          <p:nvPr>
            <p:ph type="ftr" sz="quarter" idx="11"/>
          </p:nvPr>
        </p:nvSpPr>
        <p:spPr bwMode="auto">
          <a:noFill/>
          <a:ln>
            <a:miter lim="800000"/>
            <a:headEnd/>
            <a:tailEnd/>
          </a:ln>
        </p:spPr>
        <p:txBody>
          <a:bodyPr/>
          <a:lstStyle/>
          <a:p>
            <a:r>
              <a:rPr lang="en-US"/>
              <a:t>Sofia, 28.10.10</a:t>
            </a:r>
          </a:p>
        </p:txBody>
      </p:sp>
      <p:sp>
        <p:nvSpPr>
          <p:cNvPr id="5" name="Slide Number Placeholder 4"/>
          <p:cNvSpPr>
            <a:spLocks noGrp="1"/>
          </p:cNvSpPr>
          <p:nvPr>
            <p:ph type="sldNum" sz="quarter" idx="12"/>
          </p:nvPr>
        </p:nvSpPr>
        <p:spPr/>
        <p:txBody>
          <a:bodyPr/>
          <a:lstStyle/>
          <a:p>
            <a:pPr>
              <a:defRPr/>
            </a:pPr>
            <a:fld id="{33C001E4-8738-44C9-B2E6-7B8A0BBD142B}" type="slidenum">
              <a:rPr lang="ar-SA" smtClean="0"/>
              <a:pPr>
                <a:defRPr/>
              </a:pPr>
              <a:t>19</a:t>
            </a:fld>
            <a:endParaRPr lang="en-US"/>
          </a:p>
        </p:txBody>
      </p:sp>
      <p:pic>
        <p:nvPicPr>
          <p:cNvPr id="25606" name="Picture 2"/>
          <p:cNvPicPr>
            <a:picLocks noChangeAspect="1" noChangeArrowheads="1"/>
          </p:cNvPicPr>
          <p:nvPr/>
        </p:nvPicPr>
        <p:blipFill>
          <a:blip r:embed="rId3" cstate="print"/>
          <a:srcRect/>
          <a:stretch>
            <a:fillRect/>
          </a:stretch>
        </p:blipFill>
        <p:spPr bwMode="auto">
          <a:xfrm>
            <a:off x="7143750" y="5214938"/>
            <a:ext cx="952500"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04664"/>
            <a:ext cx="8656513" cy="864096"/>
          </a:xfrm>
        </p:spPr>
        <p:txBody>
          <a:bodyPr/>
          <a:lstStyle/>
          <a:p>
            <a:pPr algn="l"/>
            <a:r>
              <a:rPr lang="en-GB" sz="2000" b="1" dirty="0" smtClean="0"/>
              <a:t>Academia-Industry</a:t>
            </a:r>
            <a:r>
              <a:rPr lang="he-IL" sz="2000" b="1" dirty="0" smtClean="0"/>
              <a:t> </a:t>
            </a:r>
            <a:r>
              <a:rPr lang="en-GB" sz="2000" b="1" dirty="0" smtClean="0"/>
              <a:t>Cooperation</a:t>
            </a:r>
            <a:r>
              <a:rPr lang="en-US" sz="2000" b="1" dirty="0" smtClean="0"/>
              <a:t> and TT</a:t>
            </a:r>
            <a:r>
              <a:rPr lang="en-US" sz="2000" b="1" dirty="0" smtClean="0">
                <a:effectLst>
                  <a:outerShdw blurRad="38100" dist="38100" dir="2700000" algn="tl">
                    <a:srgbClr val="000000"/>
                  </a:outerShdw>
                </a:effectLst>
              </a:rPr>
              <a:t/>
            </a:r>
            <a:br>
              <a:rPr lang="en-US" sz="2000" b="1" dirty="0" smtClean="0">
                <a:effectLst>
                  <a:outerShdw blurRad="38100" dist="38100" dir="2700000" algn="tl">
                    <a:srgbClr val="000000"/>
                  </a:outerShdw>
                </a:effectLst>
              </a:rPr>
            </a:br>
            <a:r>
              <a:rPr lang="en-GB" sz="2000" b="1" dirty="0" smtClean="0"/>
              <a:t>The Israeli Experience</a:t>
            </a:r>
            <a:r>
              <a:rPr lang="en-US" sz="2000" b="1" dirty="0" smtClean="0"/>
              <a:t/>
            </a:r>
            <a:br>
              <a:rPr lang="en-US" sz="2000" b="1" dirty="0" smtClean="0"/>
            </a:br>
            <a:endParaRPr lang="he-IL" sz="2000" dirty="0"/>
          </a:p>
        </p:txBody>
      </p:sp>
      <p:sp>
        <p:nvSpPr>
          <p:cNvPr id="3" name="Content Placeholder 2"/>
          <p:cNvSpPr>
            <a:spLocks noGrp="1"/>
          </p:cNvSpPr>
          <p:nvPr>
            <p:ph sz="quarter" idx="1"/>
          </p:nvPr>
        </p:nvSpPr>
        <p:spPr/>
        <p:txBody>
          <a:bodyPr/>
          <a:lstStyle/>
          <a:p>
            <a:endParaRPr lang="en-US" sz="2800" b="1" dirty="0" smtClean="0">
              <a:solidFill>
                <a:srgbClr val="FF9900"/>
              </a:solidFill>
              <a:effectLst>
                <a:outerShdw blurRad="38100" dist="38100" dir="2700000" algn="tl">
                  <a:srgbClr val="000000"/>
                </a:outerShdw>
              </a:effectLst>
            </a:endParaRPr>
          </a:p>
          <a:p>
            <a:r>
              <a:rPr lang="en-US" sz="2800" dirty="0" smtClean="0">
                <a:solidFill>
                  <a:srgbClr val="FF9900"/>
                </a:solidFill>
                <a:effectLst>
                  <a:outerShdw blurRad="38100" dist="38100" dir="2700000" algn="tl">
                    <a:srgbClr val="000000"/>
                  </a:outerShdw>
                </a:effectLst>
              </a:rPr>
              <a:t>The Record</a:t>
            </a:r>
          </a:p>
          <a:p>
            <a:r>
              <a:rPr lang="en-US" sz="2800" dirty="0" smtClean="0">
                <a:solidFill>
                  <a:srgbClr val="FF9900"/>
                </a:solidFill>
                <a:effectLst>
                  <a:outerShdw blurRad="38100" dist="38100" dir="2700000" algn="tl">
                    <a:srgbClr val="000000"/>
                  </a:outerShdw>
                </a:effectLst>
              </a:rPr>
              <a:t>Synergy Between Academia and Industry</a:t>
            </a:r>
          </a:p>
          <a:p>
            <a:r>
              <a:rPr lang="en-US" sz="2800" dirty="0" smtClean="0">
                <a:solidFill>
                  <a:srgbClr val="FF9900"/>
                </a:solidFill>
                <a:effectLst>
                  <a:outerShdw blurRad="38100" dist="38100" dir="2700000" algn="tl">
                    <a:srgbClr val="000000"/>
                  </a:outerShdw>
                </a:effectLst>
              </a:rPr>
              <a:t>Governmental Driven Initiatives</a:t>
            </a:r>
          </a:p>
          <a:p>
            <a:r>
              <a:rPr lang="en-US" sz="2800" dirty="0" smtClean="0">
                <a:solidFill>
                  <a:srgbClr val="FF9900"/>
                </a:solidFill>
                <a:effectLst>
                  <a:outerShdw blurRad="38100" dist="38100" dir="2700000" algn="tl">
                    <a:srgbClr val="000000"/>
                  </a:outerShdw>
                </a:effectLst>
              </a:rPr>
              <a:t>Academia Driven Initiatives</a:t>
            </a:r>
          </a:p>
          <a:p>
            <a:r>
              <a:rPr lang="en-US" sz="2800" dirty="0" smtClean="0">
                <a:solidFill>
                  <a:srgbClr val="FF9900"/>
                </a:solidFill>
                <a:effectLst>
                  <a:outerShdw blurRad="38100" dist="38100" dir="2700000" algn="tl">
                    <a:srgbClr val="000000"/>
                  </a:outerShdw>
                </a:effectLst>
              </a:rPr>
              <a:t>Success Stories</a:t>
            </a:r>
          </a:p>
          <a:p>
            <a:pPr>
              <a:buNone/>
            </a:pPr>
            <a:r>
              <a:rPr lang="en-US" sz="2800" dirty="0" smtClean="0">
                <a:solidFill>
                  <a:srgbClr val="FF9900"/>
                </a:solidFill>
              </a:rPr>
              <a:t> </a:t>
            </a:r>
            <a:endParaRPr lang="he-IL" dirty="0"/>
          </a:p>
        </p:txBody>
      </p:sp>
      <p:sp>
        <p:nvSpPr>
          <p:cNvPr id="4" name="Footer Placeholder 3"/>
          <p:cNvSpPr>
            <a:spLocks noGrp="1"/>
          </p:cNvSpPr>
          <p:nvPr>
            <p:ph type="ftr" sz="quarter" idx="11"/>
          </p:nvPr>
        </p:nvSpPr>
        <p:spPr/>
        <p:txBody>
          <a:bodyPr/>
          <a:lstStyle/>
          <a:p>
            <a:pPr>
              <a:defRPr/>
            </a:pPr>
            <a:r>
              <a:rPr lang="en-US" smtClean="0"/>
              <a:t>Sofia, 28.10.10</a:t>
            </a:r>
            <a:endParaRPr lang="en-US"/>
          </a:p>
        </p:txBody>
      </p:sp>
      <p:sp>
        <p:nvSpPr>
          <p:cNvPr id="5" name="Slide Number Placeholder 4"/>
          <p:cNvSpPr>
            <a:spLocks noGrp="1"/>
          </p:cNvSpPr>
          <p:nvPr>
            <p:ph type="sldNum" sz="quarter" idx="12"/>
          </p:nvPr>
        </p:nvSpPr>
        <p:spPr/>
        <p:txBody>
          <a:bodyPr/>
          <a:lstStyle/>
          <a:p>
            <a:pPr>
              <a:defRPr/>
            </a:pPr>
            <a:fld id="{F1052567-EE1A-4A6B-B819-B9D8C100452B}" type="slidenum">
              <a:rPr lang="ar-SA"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defRPr/>
            </a:pPr>
            <a:r>
              <a:rPr lang="en-US" sz="3600" dirty="0" smtClean="0">
                <a:solidFill>
                  <a:srgbClr val="FF9900"/>
                </a:solidFill>
                <a:effectLst>
                  <a:outerShdw blurRad="38100" dist="38100" dir="2700000" algn="tl">
                    <a:srgbClr val="000000"/>
                  </a:outerShdw>
                </a:effectLst>
              </a:rPr>
              <a:t>Success Stories</a:t>
            </a:r>
            <a:endParaRPr lang="en-US" dirty="0"/>
          </a:p>
        </p:txBody>
      </p:sp>
      <p:sp>
        <p:nvSpPr>
          <p:cNvPr id="26627" name="Content Placeholder 2"/>
          <p:cNvSpPr>
            <a:spLocks noGrp="1"/>
          </p:cNvSpPr>
          <p:nvPr>
            <p:ph sz="quarter" idx="1"/>
          </p:nvPr>
        </p:nvSpPr>
        <p:spPr>
          <a:xfrm>
            <a:off x="301625" y="2060848"/>
            <a:ext cx="8504238" cy="3816424"/>
          </a:xfrm>
        </p:spPr>
        <p:txBody>
          <a:bodyPr/>
          <a:lstStyle/>
          <a:p>
            <a:pPr>
              <a:buFont typeface="Wingdings 2" pitchFamily="18" charset="2"/>
              <a:buNone/>
            </a:pPr>
            <a:r>
              <a:rPr lang="en-US" dirty="0" err="1" smtClean="0">
                <a:hlinkClick r:id="rId2"/>
              </a:rPr>
              <a:t>Copaxone</a:t>
            </a:r>
            <a:endParaRPr lang="en-US" dirty="0" smtClean="0"/>
          </a:p>
          <a:p>
            <a:pPr>
              <a:buFont typeface="Wingdings 2" pitchFamily="18" charset="2"/>
              <a:buNone/>
            </a:pPr>
            <a:endParaRPr lang="en-US" dirty="0" smtClean="0"/>
          </a:p>
          <a:p>
            <a:pPr>
              <a:buFont typeface="Wingdings 2" pitchFamily="18" charset="2"/>
              <a:buNone/>
            </a:pPr>
            <a:r>
              <a:rPr lang="en-US" dirty="0" smtClean="0"/>
              <a:t>The first innovative drug to be developed in Israel and to receive FDA approval, </a:t>
            </a:r>
            <a:r>
              <a:rPr lang="en-US" dirty="0" err="1" smtClean="0"/>
              <a:t>Copaxone</a:t>
            </a:r>
            <a:r>
              <a:rPr lang="en-US" dirty="0" smtClean="0"/>
              <a:t>® is a unique MS Multiple Sclerosis </a:t>
            </a:r>
            <a:r>
              <a:rPr lang="en-US" dirty="0" err="1" smtClean="0"/>
              <a:t>immunomodulator</a:t>
            </a:r>
            <a:r>
              <a:rPr lang="en-US" dirty="0" smtClean="0"/>
              <a:t>: the first and only non-interferon agent for the treatment of relapsing-remitting multiple sclerosis. </a:t>
            </a:r>
            <a:r>
              <a:rPr lang="en-US" dirty="0" err="1" smtClean="0"/>
              <a:t>Copaxone</a:t>
            </a:r>
            <a:r>
              <a:rPr lang="en-US" dirty="0" smtClean="0"/>
              <a:t>® is licensed to </a:t>
            </a:r>
            <a:r>
              <a:rPr lang="en-US" dirty="0" err="1" smtClean="0"/>
              <a:t>Teva</a:t>
            </a:r>
            <a:r>
              <a:rPr lang="en-US" dirty="0" smtClean="0"/>
              <a:t> Pharmaceuticals Ltd (</a:t>
            </a:r>
            <a:r>
              <a:rPr lang="en-US" dirty="0" err="1" smtClean="0"/>
              <a:t>Yeda</a:t>
            </a:r>
            <a:r>
              <a:rPr lang="en-US" dirty="0" smtClean="0"/>
              <a:t>).</a:t>
            </a:r>
          </a:p>
        </p:txBody>
      </p:sp>
      <p:sp>
        <p:nvSpPr>
          <p:cNvPr id="26628" name="Footer Placeholder 3"/>
          <p:cNvSpPr>
            <a:spLocks noGrp="1"/>
          </p:cNvSpPr>
          <p:nvPr>
            <p:ph type="ftr" sz="quarter" idx="11"/>
          </p:nvPr>
        </p:nvSpPr>
        <p:spPr bwMode="auto">
          <a:noFill/>
          <a:ln>
            <a:miter lim="800000"/>
            <a:headEnd/>
            <a:tailEnd/>
          </a:ln>
        </p:spPr>
        <p:txBody>
          <a:bodyPr/>
          <a:lstStyle/>
          <a:p>
            <a:r>
              <a:rPr lang="en-US"/>
              <a:t>Sofia, 28.10.10</a:t>
            </a:r>
          </a:p>
        </p:txBody>
      </p:sp>
      <p:sp>
        <p:nvSpPr>
          <p:cNvPr id="5" name="Slide Number Placeholder 4"/>
          <p:cNvSpPr>
            <a:spLocks noGrp="1"/>
          </p:cNvSpPr>
          <p:nvPr>
            <p:ph type="sldNum" sz="quarter" idx="12"/>
          </p:nvPr>
        </p:nvSpPr>
        <p:spPr/>
        <p:txBody>
          <a:bodyPr/>
          <a:lstStyle/>
          <a:p>
            <a:pPr>
              <a:defRPr/>
            </a:pPr>
            <a:fld id="{8DF902AE-A450-4C62-A8E2-4DECFE0D2350}" type="slidenum">
              <a:rPr lang="ar-SA" smtClean="0"/>
              <a:pPr>
                <a:defRPr/>
              </a:pPr>
              <a:t>20</a:t>
            </a:fld>
            <a:endParaRPr lang="en-US"/>
          </a:p>
        </p:txBody>
      </p:sp>
      <p:pic>
        <p:nvPicPr>
          <p:cNvPr id="26630" name="Picture 2"/>
          <p:cNvPicPr>
            <a:picLocks noChangeAspect="1" noChangeArrowheads="1"/>
          </p:cNvPicPr>
          <p:nvPr/>
        </p:nvPicPr>
        <p:blipFill>
          <a:blip r:embed="rId3" cstate="print"/>
          <a:srcRect/>
          <a:stretch>
            <a:fillRect/>
          </a:stretch>
        </p:blipFill>
        <p:spPr bwMode="auto">
          <a:xfrm>
            <a:off x="2143125" y="1500188"/>
            <a:ext cx="952500" cy="952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defRPr/>
            </a:pPr>
            <a:r>
              <a:rPr lang="en-US" sz="3600" dirty="0" smtClean="0">
                <a:solidFill>
                  <a:srgbClr val="FF9900"/>
                </a:solidFill>
                <a:effectLst>
                  <a:outerShdw blurRad="38100" dist="38100" dir="2700000" algn="tl">
                    <a:srgbClr val="000000"/>
                  </a:outerShdw>
                </a:effectLst>
              </a:rPr>
              <a:t>Success Stories</a:t>
            </a:r>
            <a:endParaRPr lang="en-US" sz="3600" dirty="0">
              <a:solidFill>
                <a:srgbClr val="FF9900"/>
              </a:solidFill>
            </a:endParaRPr>
          </a:p>
        </p:txBody>
      </p:sp>
      <p:sp>
        <p:nvSpPr>
          <p:cNvPr id="27651" name="Content Placeholder 2"/>
          <p:cNvSpPr>
            <a:spLocks noGrp="1"/>
          </p:cNvSpPr>
          <p:nvPr>
            <p:ph sz="quarter" idx="1"/>
          </p:nvPr>
        </p:nvSpPr>
        <p:spPr>
          <a:xfrm>
            <a:off x="301625" y="1527175"/>
            <a:ext cx="8504238" cy="3616325"/>
          </a:xfrm>
        </p:spPr>
        <p:txBody>
          <a:bodyPr/>
          <a:lstStyle/>
          <a:p>
            <a:pPr>
              <a:buFont typeface="Wingdings 2" pitchFamily="18" charset="2"/>
              <a:buNone/>
            </a:pPr>
            <a:r>
              <a:rPr lang="en-US" dirty="0" smtClean="0">
                <a:hlinkClick r:id="rId2"/>
              </a:rPr>
              <a:t>DOXIL (</a:t>
            </a:r>
            <a:r>
              <a:rPr lang="en-US" dirty="0" err="1" smtClean="0">
                <a:hlinkClick r:id="rId2"/>
              </a:rPr>
              <a:t>Caeylx</a:t>
            </a:r>
            <a:r>
              <a:rPr lang="en-US" dirty="0" smtClean="0">
                <a:hlinkClick r:id="rId2"/>
              </a:rPr>
              <a:t>)</a:t>
            </a:r>
            <a:endParaRPr lang="en-US" dirty="0" smtClean="0"/>
          </a:p>
          <a:p>
            <a:pPr>
              <a:buFont typeface="Wingdings 2" pitchFamily="18" charset="2"/>
              <a:buNone/>
            </a:pPr>
            <a:r>
              <a:rPr lang="en-US" dirty="0" smtClean="0"/>
              <a:t>DOXIL is indicated for the treatment of patients with ovarian cancer whose disease has progressed or recurred after platinum-based chemotherapy. </a:t>
            </a:r>
          </a:p>
          <a:p>
            <a:pPr>
              <a:buFont typeface="Wingdings 2" pitchFamily="18" charset="2"/>
              <a:buNone/>
            </a:pPr>
            <a:r>
              <a:rPr lang="en-US" b="1" dirty="0" smtClean="0"/>
              <a:t>Product developed by; </a:t>
            </a:r>
            <a:r>
              <a:rPr lang="en-US" dirty="0" err="1" smtClean="0"/>
              <a:t>Yechezkal</a:t>
            </a:r>
            <a:r>
              <a:rPr lang="en-US" dirty="0" smtClean="0"/>
              <a:t> </a:t>
            </a:r>
            <a:r>
              <a:rPr lang="en-US" dirty="0" err="1" smtClean="0"/>
              <a:t>Barenholz</a:t>
            </a:r>
            <a:r>
              <a:rPr lang="en-US" dirty="0" smtClean="0"/>
              <a:t>, Faculty of Medicine, Hebrew University (</a:t>
            </a:r>
            <a:r>
              <a:rPr lang="en-US" dirty="0" err="1" smtClean="0"/>
              <a:t>Yissum</a:t>
            </a:r>
            <a:r>
              <a:rPr lang="en-US" dirty="0" smtClean="0"/>
              <a:t>) &amp; Alberto </a:t>
            </a:r>
            <a:r>
              <a:rPr lang="en-US" dirty="0" err="1" smtClean="0"/>
              <a:t>Gabizon</a:t>
            </a:r>
            <a:r>
              <a:rPr lang="en-US" dirty="0" smtClean="0"/>
              <a:t>, Hadassah University Hospital Jerusalem (</a:t>
            </a:r>
            <a:r>
              <a:rPr lang="en-US" dirty="0" err="1" smtClean="0"/>
              <a:t>Hadasit</a:t>
            </a:r>
            <a:r>
              <a:rPr lang="en-US" dirty="0" smtClean="0"/>
              <a:t>)</a:t>
            </a:r>
          </a:p>
          <a:p>
            <a:endParaRPr lang="en-US" dirty="0" smtClean="0"/>
          </a:p>
        </p:txBody>
      </p:sp>
      <p:sp>
        <p:nvSpPr>
          <p:cNvPr id="27652" name="Footer Placeholder 3"/>
          <p:cNvSpPr>
            <a:spLocks noGrp="1"/>
          </p:cNvSpPr>
          <p:nvPr>
            <p:ph type="ftr" sz="quarter" idx="11"/>
          </p:nvPr>
        </p:nvSpPr>
        <p:spPr bwMode="auto">
          <a:noFill/>
          <a:ln>
            <a:miter lim="800000"/>
            <a:headEnd/>
            <a:tailEnd/>
          </a:ln>
        </p:spPr>
        <p:txBody>
          <a:bodyPr/>
          <a:lstStyle/>
          <a:p>
            <a:r>
              <a:rPr lang="en-US"/>
              <a:t>Sofia, 28.10.10</a:t>
            </a:r>
          </a:p>
        </p:txBody>
      </p:sp>
      <p:sp>
        <p:nvSpPr>
          <p:cNvPr id="5" name="Slide Number Placeholder 4"/>
          <p:cNvSpPr>
            <a:spLocks noGrp="1"/>
          </p:cNvSpPr>
          <p:nvPr>
            <p:ph type="sldNum" sz="quarter" idx="12"/>
          </p:nvPr>
        </p:nvSpPr>
        <p:spPr/>
        <p:txBody>
          <a:bodyPr/>
          <a:lstStyle/>
          <a:p>
            <a:pPr>
              <a:defRPr/>
            </a:pPr>
            <a:fld id="{83484061-61DF-4670-8667-C5753F7F1933}" type="slidenum">
              <a:rPr lang="ar-SA" smtClean="0"/>
              <a:pPr>
                <a:defRPr/>
              </a:pPr>
              <a:t>21</a:t>
            </a:fld>
            <a:endParaRPr lang="en-US"/>
          </a:p>
        </p:txBody>
      </p:sp>
      <p:pic>
        <p:nvPicPr>
          <p:cNvPr id="27654" name="Picture 2"/>
          <p:cNvPicPr>
            <a:picLocks noChangeAspect="1" noChangeArrowheads="1"/>
          </p:cNvPicPr>
          <p:nvPr/>
        </p:nvPicPr>
        <p:blipFill>
          <a:blip r:embed="rId3" cstate="print"/>
          <a:srcRect/>
          <a:stretch>
            <a:fillRect/>
          </a:stretch>
        </p:blipFill>
        <p:spPr bwMode="auto">
          <a:xfrm>
            <a:off x="4214813" y="4643438"/>
            <a:ext cx="9525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defRPr/>
            </a:pPr>
            <a:r>
              <a:rPr lang="en-US" sz="3600" dirty="0" smtClean="0">
                <a:solidFill>
                  <a:srgbClr val="FF9900"/>
                </a:solidFill>
                <a:effectLst>
                  <a:outerShdw blurRad="38100" dist="38100" dir="2700000" algn="tl">
                    <a:srgbClr val="000000"/>
                  </a:outerShdw>
                </a:effectLst>
              </a:rPr>
              <a:t>Success Stories</a:t>
            </a:r>
            <a:endParaRPr lang="en-US" sz="3600" dirty="0"/>
          </a:p>
        </p:txBody>
      </p:sp>
      <p:sp>
        <p:nvSpPr>
          <p:cNvPr id="28675" name="Content Placeholder 2"/>
          <p:cNvSpPr>
            <a:spLocks noGrp="1"/>
          </p:cNvSpPr>
          <p:nvPr>
            <p:ph sz="quarter" idx="1"/>
          </p:nvPr>
        </p:nvSpPr>
        <p:spPr>
          <a:xfrm>
            <a:off x="301625" y="2060847"/>
            <a:ext cx="8504238" cy="4038327"/>
          </a:xfrm>
        </p:spPr>
        <p:txBody>
          <a:bodyPr/>
          <a:lstStyle/>
          <a:p>
            <a:pPr>
              <a:buFont typeface="Wingdings 2" pitchFamily="18" charset="2"/>
              <a:buNone/>
            </a:pPr>
            <a:r>
              <a:rPr lang="en-US" dirty="0" err="1" smtClean="0">
                <a:hlinkClick r:id="rId2"/>
              </a:rPr>
              <a:t>Erbitux</a:t>
            </a:r>
            <a:r>
              <a:rPr lang="en-US" dirty="0" smtClean="0">
                <a:hlinkClick r:id="rId2"/>
              </a:rPr>
              <a:t> ®</a:t>
            </a:r>
          </a:p>
          <a:p>
            <a:pPr>
              <a:buFont typeface="Wingdings 2" pitchFamily="18" charset="2"/>
              <a:buNone/>
            </a:pPr>
            <a:r>
              <a:rPr lang="en-US" dirty="0" smtClean="0"/>
              <a:t>An antibody based therapy presenting synergism with conventional chemotherapy. The synergistic effect was invented at the Weizmann Institute. </a:t>
            </a:r>
            <a:r>
              <a:rPr lang="en-US" dirty="0" err="1" smtClean="0"/>
              <a:t>Erbitux</a:t>
            </a:r>
            <a:r>
              <a:rPr lang="en-US" dirty="0" smtClean="0"/>
              <a:t> was developed by </a:t>
            </a:r>
            <a:r>
              <a:rPr lang="en-US" dirty="0" err="1" smtClean="0"/>
              <a:t>ImClone</a:t>
            </a:r>
            <a:r>
              <a:rPr lang="en-US" dirty="0" smtClean="0"/>
              <a:t> Systems and approved by the FDA in 2001. </a:t>
            </a:r>
            <a:r>
              <a:rPr lang="en-US" dirty="0" err="1" smtClean="0"/>
              <a:t>Imclone</a:t>
            </a:r>
            <a:r>
              <a:rPr lang="en-US" dirty="0" smtClean="0"/>
              <a:t> has a license to the synergism patent. </a:t>
            </a:r>
            <a:r>
              <a:rPr lang="en-US" dirty="0" err="1" smtClean="0"/>
              <a:t>Erbitux</a:t>
            </a:r>
            <a:r>
              <a:rPr lang="en-US" dirty="0" smtClean="0"/>
              <a:t> Sales in 2007 exceeded 1B$ (</a:t>
            </a:r>
            <a:r>
              <a:rPr lang="en-US" dirty="0" err="1" smtClean="0"/>
              <a:t>Yeda</a:t>
            </a:r>
            <a:r>
              <a:rPr lang="en-US" dirty="0" smtClean="0"/>
              <a:t>).</a:t>
            </a:r>
          </a:p>
          <a:p>
            <a:endParaRPr lang="en-US" dirty="0" smtClean="0"/>
          </a:p>
        </p:txBody>
      </p:sp>
      <p:sp>
        <p:nvSpPr>
          <p:cNvPr id="28676" name="Footer Placeholder 3"/>
          <p:cNvSpPr>
            <a:spLocks noGrp="1"/>
          </p:cNvSpPr>
          <p:nvPr>
            <p:ph type="ftr" sz="quarter" idx="11"/>
          </p:nvPr>
        </p:nvSpPr>
        <p:spPr bwMode="auto">
          <a:noFill/>
          <a:ln>
            <a:miter lim="800000"/>
            <a:headEnd/>
            <a:tailEnd/>
          </a:ln>
        </p:spPr>
        <p:txBody>
          <a:bodyPr/>
          <a:lstStyle/>
          <a:p>
            <a:r>
              <a:rPr lang="en-US"/>
              <a:t>Sofia, 28.10.10</a:t>
            </a:r>
          </a:p>
        </p:txBody>
      </p:sp>
      <p:sp>
        <p:nvSpPr>
          <p:cNvPr id="5" name="Slide Number Placeholder 4"/>
          <p:cNvSpPr>
            <a:spLocks noGrp="1"/>
          </p:cNvSpPr>
          <p:nvPr>
            <p:ph type="sldNum" sz="quarter" idx="12"/>
          </p:nvPr>
        </p:nvSpPr>
        <p:spPr/>
        <p:txBody>
          <a:bodyPr/>
          <a:lstStyle/>
          <a:p>
            <a:pPr>
              <a:defRPr/>
            </a:pPr>
            <a:fld id="{D54E1264-197C-48FC-8D58-3015F6E5B751}" type="slidenum">
              <a:rPr lang="ar-SA"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defRPr/>
            </a:pPr>
            <a:r>
              <a:rPr lang="en-US" sz="3600" dirty="0" smtClean="0">
                <a:solidFill>
                  <a:srgbClr val="FF9900"/>
                </a:solidFill>
                <a:effectLst>
                  <a:outerShdw blurRad="38100" dist="38100" dir="2700000" algn="tl">
                    <a:srgbClr val="000000"/>
                  </a:outerShdw>
                </a:effectLst>
              </a:rPr>
              <a:t>Success Stories</a:t>
            </a:r>
            <a:endParaRPr lang="en-US" sz="3600" dirty="0">
              <a:solidFill>
                <a:srgbClr val="FF9900"/>
              </a:solidFill>
            </a:endParaRPr>
          </a:p>
        </p:txBody>
      </p:sp>
      <p:sp>
        <p:nvSpPr>
          <p:cNvPr id="29699" name="Content Placeholder 2"/>
          <p:cNvSpPr>
            <a:spLocks noGrp="1"/>
          </p:cNvSpPr>
          <p:nvPr>
            <p:ph sz="quarter" idx="1"/>
          </p:nvPr>
        </p:nvSpPr>
        <p:spPr>
          <a:xfrm>
            <a:off x="301625" y="1527175"/>
            <a:ext cx="8504238" cy="4187825"/>
          </a:xfrm>
        </p:spPr>
        <p:txBody>
          <a:bodyPr/>
          <a:lstStyle/>
          <a:p>
            <a:pPr>
              <a:buFont typeface="Wingdings 2" pitchFamily="18" charset="2"/>
              <a:buNone/>
            </a:pPr>
            <a:r>
              <a:rPr lang="en-US" sz="1800" smtClean="0">
                <a:hlinkClick r:id="rId2"/>
              </a:rPr>
              <a:t>EXELON</a:t>
            </a:r>
            <a:endParaRPr lang="en-US" sz="1800" smtClean="0"/>
          </a:p>
          <a:p>
            <a:pPr>
              <a:buFont typeface="Wingdings 2" pitchFamily="18" charset="2"/>
              <a:buNone/>
            </a:pPr>
            <a:r>
              <a:rPr lang="en-US" sz="2000" smtClean="0"/>
              <a:t>Exelon is a cholinesterase inhibitor, a type of medicine prescribed for people in the early or middle stages of Alzheimer's disease. Though not a cure, Exelon has been shown to be an effective medicine for treating the symptoms of mild to moderate Alzheimer's disease. Exelon provides hope for people with Alzheimer's disease and the people who care for them. It can slow the progression of symptoms and help people with mild to moderate Alzheimer's disease stay connected longer to the relationships and activities they value and enjoy. </a:t>
            </a:r>
          </a:p>
          <a:p>
            <a:pPr>
              <a:buFont typeface="Wingdings 2" pitchFamily="18" charset="2"/>
              <a:buNone/>
            </a:pPr>
            <a:endParaRPr lang="en-US" sz="2000" b="1" smtClean="0"/>
          </a:p>
          <a:p>
            <a:pPr>
              <a:buFont typeface="Wingdings 2" pitchFamily="18" charset="2"/>
              <a:buNone/>
            </a:pPr>
            <a:r>
              <a:rPr lang="en-US" sz="2000" b="1" smtClean="0"/>
              <a:t>Product developed by; </a:t>
            </a:r>
            <a:r>
              <a:rPr lang="en-US" sz="2000" smtClean="0"/>
              <a:t>Marta Weinstock-Rosin, Department of Pharmacology, Hebrew University (Yissum)</a:t>
            </a:r>
          </a:p>
          <a:p>
            <a:endParaRPr lang="en-US" sz="1800" smtClean="0"/>
          </a:p>
        </p:txBody>
      </p:sp>
      <p:sp>
        <p:nvSpPr>
          <p:cNvPr id="29700" name="Footer Placeholder 3"/>
          <p:cNvSpPr>
            <a:spLocks noGrp="1"/>
          </p:cNvSpPr>
          <p:nvPr>
            <p:ph type="ftr" sz="quarter" idx="11"/>
          </p:nvPr>
        </p:nvSpPr>
        <p:spPr bwMode="auto">
          <a:noFill/>
          <a:ln>
            <a:miter lim="800000"/>
            <a:headEnd/>
            <a:tailEnd/>
          </a:ln>
        </p:spPr>
        <p:txBody>
          <a:bodyPr/>
          <a:lstStyle/>
          <a:p>
            <a:r>
              <a:rPr lang="en-US"/>
              <a:t>Sofia, 28.10.10</a:t>
            </a:r>
          </a:p>
        </p:txBody>
      </p:sp>
      <p:sp>
        <p:nvSpPr>
          <p:cNvPr id="5" name="Slide Number Placeholder 4"/>
          <p:cNvSpPr>
            <a:spLocks noGrp="1"/>
          </p:cNvSpPr>
          <p:nvPr>
            <p:ph type="sldNum" sz="quarter" idx="12"/>
          </p:nvPr>
        </p:nvSpPr>
        <p:spPr/>
        <p:txBody>
          <a:bodyPr/>
          <a:lstStyle/>
          <a:p>
            <a:pPr>
              <a:defRPr/>
            </a:pPr>
            <a:fld id="{B9BBFD3A-6C83-45B7-A02A-024BE7131A95}" type="slidenum">
              <a:rPr lang="ar-SA" smtClean="0"/>
              <a:pPr>
                <a:defRPr/>
              </a:pPr>
              <a:t>23</a:t>
            </a:fld>
            <a:endParaRPr lang="en-US"/>
          </a:p>
        </p:txBody>
      </p:sp>
      <p:pic>
        <p:nvPicPr>
          <p:cNvPr id="29702" name="Picture 2"/>
          <p:cNvPicPr>
            <a:picLocks noChangeAspect="1" noChangeArrowheads="1"/>
          </p:cNvPicPr>
          <p:nvPr/>
        </p:nvPicPr>
        <p:blipFill>
          <a:blip r:embed="rId3" cstate="print"/>
          <a:srcRect/>
          <a:stretch>
            <a:fillRect/>
          </a:stretch>
        </p:blipFill>
        <p:spPr bwMode="auto">
          <a:xfrm>
            <a:off x="5929313" y="5143500"/>
            <a:ext cx="952500" cy="923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defRPr/>
            </a:pPr>
            <a:r>
              <a:rPr lang="en-US" sz="3600" dirty="0" smtClean="0">
                <a:solidFill>
                  <a:srgbClr val="FF9900"/>
                </a:solidFill>
                <a:effectLst>
                  <a:outerShdw blurRad="38100" dist="38100" dir="2700000" algn="tl">
                    <a:srgbClr val="000000"/>
                  </a:outerShdw>
                </a:effectLst>
              </a:rPr>
              <a:t>Success Stories</a:t>
            </a:r>
            <a:endParaRPr lang="en-US" sz="3600" dirty="0">
              <a:solidFill>
                <a:srgbClr val="FF9900"/>
              </a:solidFill>
            </a:endParaRPr>
          </a:p>
        </p:txBody>
      </p:sp>
      <p:sp>
        <p:nvSpPr>
          <p:cNvPr id="30723" name="Content Placeholder 2"/>
          <p:cNvSpPr>
            <a:spLocks noGrp="1"/>
          </p:cNvSpPr>
          <p:nvPr>
            <p:ph sz="quarter" idx="1"/>
          </p:nvPr>
        </p:nvSpPr>
        <p:spPr>
          <a:xfrm>
            <a:off x="301625" y="1527175"/>
            <a:ext cx="8504238" cy="4572000"/>
          </a:xfrm>
        </p:spPr>
        <p:txBody>
          <a:bodyPr/>
          <a:lstStyle/>
          <a:p>
            <a:pPr>
              <a:buFont typeface="Wingdings 2" pitchFamily="18" charset="2"/>
              <a:buNone/>
            </a:pPr>
            <a:r>
              <a:rPr lang="en-US" sz="2800" smtClean="0">
                <a:hlinkClick r:id="rId2"/>
              </a:rPr>
              <a:t>InterPharm Laboratries Ltd.</a:t>
            </a:r>
          </a:p>
          <a:p>
            <a:pPr>
              <a:buFont typeface="Wingdings 2" pitchFamily="18" charset="2"/>
              <a:buNone/>
            </a:pPr>
            <a:r>
              <a:rPr lang="en-US" sz="2400" smtClean="0"/>
              <a:t>InterPharm Laboratories Ltd., founded in 1978 and today a subsidiary of Merck-Serono, was for many years the largest biotechnology company in Israel, developed recombinant cytokines for the treatment of viral infections, cancer and autoimmune diseases. All the products developed at InterPharm Laboratories (Interferon b, Interleukin-6 and soluble TNF receptors) emanated from Institute research. One product, Rebif®, is being commercially marketed (</a:t>
            </a:r>
            <a:r>
              <a:rPr lang="en-US" sz="2400" b="1" smtClean="0"/>
              <a:t>Yeda</a:t>
            </a:r>
            <a:r>
              <a:rPr lang="en-US" sz="2400" smtClean="0"/>
              <a:t>)</a:t>
            </a:r>
          </a:p>
          <a:p>
            <a:endParaRPr lang="en-US" smtClean="0"/>
          </a:p>
        </p:txBody>
      </p:sp>
      <p:sp>
        <p:nvSpPr>
          <p:cNvPr id="30724" name="Footer Placeholder 3"/>
          <p:cNvSpPr>
            <a:spLocks noGrp="1"/>
          </p:cNvSpPr>
          <p:nvPr>
            <p:ph type="ftr" sz="quarter" idx="11"/>
          </p:nvPr>
        </p:nvSpPr>
        <p:spPr bwMode="auto">
          <a:noFill/>
          <a:ln>
            <a:miter lim="800000"/>
            <a:headEnd/>
            <a:tailEnd/>
          </a:ln>
        </p:spPr>
        <p:txBody>
          <a:bodyPr/>
          <a:lstStyle/>
          <a:p>
            <a:r>
              <a:rPr lang="en-US"/>
              <a:t>Sofia, 28.10.10</a:t>
            </a:r>
          </a:p>
        </p:txBody>
      </p:sp>
      <p:sp>
        <p:nvSpPr>
          <p:cNvPr id="5" name="Slide Number Placeholder 4"/>
          <p:cNvSpPr>
            <a:spLocks noGrp="1"/>
          </p:cNvSpPr>
          <p:nvPr>
            <p:ph type="sldNum" sz="quarter" idx="12"/>
          </p:nvPr>
        </p:nvSpPr>
        <p:spPr/>
        <p:txBody>
          <a:bodyPr/>
          <a:lstStyle/>
          <a:p>
            <a:pPr>
              <a:defRPr/>
            </a:pPr>
            <a:fld id="{E4230822-D64D-492A-9347-95193EBBA622}" type="slidenum">
              <a:rPr lang="ar-SA"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defRPr/>
            </a:pPr>
            <a:r>
              <a:rPr lang="en-US" sz="3600" dirty="0" smtClean="0">
                <a:solidFill>
                  <a:srgbClr val="FF9900"/>
                </a:solidFill>
                <a:effectLst>
                  <a:outerShdw blurRad="38100" dist="38100" dir="2700000" algn="tl">
                    <a:srgbClr val="000000"/>
                  </a:outerShdw>
                </a:effectLst>
              </a:rPr>
              <a:t>Success Stories</a:t>
            </a:r>
            <a:endParaRPr lang="en-US" sz="3600" dirty="0">
              <a:solidFill>
                <a:srgbClr val="FF9900"/>
              </a:solidFill>
            </a:endParaRPr>
          </a:p>
        </p:txBody>
      </p:sp>
      <p:sp>
        <p:nvSpPr>
          <p:cNvPr id="31747" name="Content Placeholder 2"/>
          <p:cNvSpPr>
            <a:spLocks noGrp="1"/>
          </p:cNvSpPr>
          <p:nvPr>
            <p:ph sz="quarter" idx="1"/>
          </p:nvPr>
        </p:nvSpPr>
        <p:spPr>
          <a:xfrm>
            <a:off x="301625" y="1527175"/>
            <a:ext cx="8504238" cy="4572000"/>
          </a:xfrm>
        </p:spPr>
        <p:txBody>
          <a:bodyPr/>
          <a:lstStyle/>
          <a:p>
            <a:pPr>
              <a:buFont typeface="Wingdings 2" pitchFamily="18" charset="2"/>
              <a:buNone/>
            </a:pPr>
            <a:r>
              <a:rPr lang="en-US" smtClean="0">
                <a:hlinkClick r:id="rId2"/>
              </a:rPr>
              <a:t>MobilEye Vision Technologies Ltd. </a:t>
            </a:r>
            <a:endParaRPr lang="en-US" smtClean="0"/>
          </a:p>
          <a:p>
            <a:pPr>
              <a:buFont typeface="Wingdings 2" pitchFamily="18" charset="2"/>
              <a:buNone/>
            </a:pPr>
            <a:r>
              <a:rPr lang="en-US" sz="2400" smtClean="0"/>
              <a:t>MobilEye was incorporated for the purpose of developing and marketing advanced products in the surging market of automated on-board driver assistant systems. The company has developed a number of proprietary algorithms and reference platforms that need only a single video camera for ACC, lane departure warning and collision mitigation. Multiple cameras are not needed for depth of scene calculation because MobilEye`s algorithms use an advanced spatio-temporal classification technique based on a novel machine learning approach that trains the system with static and dynamic visual information. (</a:t>
            </a:r>
            <a:r>
              <a:rPr lang="en-US" sz="2400" b="1" smtClean="0"/>
              <a:t>Yissum</a:t>
            </a:r>
            <a:r>
              <a:rPr lang="en-US" sz="2400" smtClean="0"/>
              <a:t>)</a:t>
            </a:r>
          </a:p>
          <a:p>
            <a:endParaRPr lang="en-US" smtClean="0"/>
          </a:p>
        </p:txBody>
      </p:sp>
      <p:sp>
        <p:nvSpPr>
          <p:cNvPr id="31748" name="Footer Placeholder 3"/>
          <p:cNvSpPr>
            <a:spLocks noGrp="1"/>
          </p:cNvSpPr>
          <p:nvPr>
            <p:ph type="ftr" sz="quarter" idx="11"/>
          </p:nvPr>
        </p:nvSpPr>
        <p:spPr bwMode="auto">
          <a:noFill/>
          <a:ln>
            <a:miter lim="800000"/>
            <a:headEnd/>
            <a:tailEnd/>
          </a:ln>
        </p:spPr>
        <p:txBody>
          <a:bodyPr/>
          <a:lstStyle/>
          <a:p>
            <a:r>
              <a:rPr lang="en-US"/>
              <a:t>Sofia, 28.10.10</a:t>
            </a:r>
          </a:p>
        </p:txBody>
      </p:sp>
      <p:sp>
        <p:nvSpPr>
          <p:cNvPr id="5" name="Slide Number Placeholder 4"/>
          <p:cNvSpPr>
            <a:spLocks noGrp="1"/>
          </p:cNvSpPr>
          <p:nvPr>
            <p:ph type="sldNum" sz="quarter" idx="12"/>
          </p:nvPr>
        </p:nvSpPr>
        <p:spPr/>
        <p:txBody>
          <a:bodyPr/>
          <a:lstStyle/>
          <a:p>
            <a:pPr>
              <a:defRPr/>
            </a:pPr>
            <a:fld id="{B5992A38-98D9-4921-970F-2D3C6EAD4EEE}" type="slidenum">
              <a:rPr lang="ar-SA"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defRPr/>
            </a:pPr>
            <a:r>
              <a:rPr lang="en-US" dirty="0" smtClean="0">
                <a:effectLst>
                  <a:outerShdw blurRad="38100" dist="38100" dir="2700000" algn="tl">
                    <a:srgbClr val="000000"/>
                  </a:outerShdw>
                </a:effectLst>
              </a:rPr>
              <a:t>Success Stories</a:t>
            </a:r>
            <a:endParaRPr lang="en-US" dirty="0"/>
          </a:p>
        </p:txBody>
      </p:sp>
      <p:sp>
        <p:nvSpPr>
          <p:cNvPr id="32771" name="Content Placeholder 2"/>
          <p:cNvSpPr>
            <a:spLocks noGrp="1"/>
          </p:cNvSpPr>
          <p:nvPr>
            <p:ph sz="quarter" idx="1"/>
          </p:nvPr>
        </p:nvSpPr>
        <p:spPr>
          <a:xfrm>
            <a:off x="301625" y="2204863"/>
            <a:ext cx="8504238" cy="3456385"/>
          </a:xfrm>
        </p:spPr>
        <p:txBody>
          <a:bodyPr/>
          <a:lstStyle/>
          <a:p>
            <a:pPr>
              <a:buFont typeface="Wingdings 2" pitchFamily="18" charset="2"/>
              <a:buNone/>
            </a:pPr>
            <a:r>
              <a:rPr lang="en-US" dirty="0" smtClean="0">
                <a:hlinkClick r:id="rId2"/>
              </a:rPr>
              <a:t>NDS Ltd</a:t>
            </a:r>
            <a:endParaRPr lang="en-US" dirty="0" smtClean="0"/>
          </a:p>
          <a:p>
            <a:pPr>
              <a:buFont typeface="Wingdings 2" pitchFamily="18" charset="2"/>
              <a:buNone/>
            </a:pPr>
            <a:r>
              <a:rPr lang="en-US" dirty="0" smtClean="0"/>
              <a:t>NDS Ltd. established in 1985, developing smart cards to prevent unauthorized access to computer data and satellite television broadcasts. The technology is based on an algorithm developed in the Institute's Faculty of Mathematics and Computer Sciences. NDS is traded on </a:t>
            </a:r>
            <a:r>
              <a:rPr lang="en-US" dirty="0" err="1" smtClean="0"/>
              <a:t>Nasdaq</a:t>
            </a:r>
            <a:r>
              <a:rPr lang="en-US" dirty="0" smtClean="0"/>
              <a:t> (NNDS) (</a:t>
            </a:r>
            <a:r>
              <a:rPr lang="en-US" b="1" dirty="0" err="1" smtClean="0"/>
              <a:t>Yeda</a:t>
            </a:r>
            <a:r>
              <a:rPr lang="en-US" dirty="0" smtClean="0"/>
              <a:t>)</a:t>
            </a:r>
          </a:p>
          <a:p>
            <a:endParaRPr lang="en-US" dirty="0" smtClean="0"/>
          </a:p>
        </p:txBody>
      </p:sp>
      <p:sp>
        <p:nvSpPr>
          <p:cNvPr id="32772" name="Footer Placeholder 3"/>
          <p:cNvSpPr>
            <a:spLocks noGrp="1"/>
          </p:cNvSpPr>
          <p:nvPr>
            <p:ph type="ftr" sz="quarter" idx="11"/>
          </p:nvPr>
        </p:nvSpPr>
        <p:spPr bwMode="auto">
          <a:noFill/>
          <a:ln>
            <a:miter lim="800000"/>
            <a:headEnd/>
            <a:tailEnd/>
          </a:ln>
        </p:spPr>
        <p:txBody>
          <a:bodyPr/>
          <a:lstStyle/>
          <a:p>
            <a:r>
              <a:rPr lang="en-US"/>
              <a:t>Sofia, 28.10.10</a:t>
            </a:r>
          </a:p>
        </p:txBody>
      </p:sp>
      <p:sp>
        <p:nvSpPr>
          <p:cNvPr id="5" name="Slide Number Placeholder 4"/>
          <p:cNvSpPr>
            <a:spLocks noGrp="1"/>
          </p:cNvSpPr>
          <p:nvPr>
            <p:ph type="sldNum" sz="quarter" idx="12"/>
          </p:nvPr>
        </p:nvSpPr>
        <p:spPr/>
        <p:txBody>
          <a:bodyPr/>
          <a:lstStyle/>
          <a:p>
            <a:pPr>
              <a:defRPr/>
            </a:pPr>
            <a:fld id="{DFEE8A60-E864-4281-A5FF-67042EE99BB6}" type="slidenum">
              <a:rPr lang="ar-SA" smtClean="0"/>
              <a:pPr>
                <a:defRPr/>
              </a:pPr>
              <a:t>26</a:t>
            </a:fld>
            <a:endParaRPr lang="en-US"/>
          </a:p>
        </p:txBody>
      </p:sp>
      <p:pic>
        <p:nvPicPr>
          <p:cNvPr id="32774" name="Picture 2"/>
          <p:cNvPicPr>
            <a:picLocks noChangeAspect="1" noChangeArrowheads="1"/>
          </p:cNvPicPr>
          <p:nvPr/>
        </p:nvPicPr>
        <p:blipFill>
          <a:blip r:embed="rId3" cstate="print"/>
          <a:srcRect/>
          <a:stretch>
            <a:fillRect/>
          </a:stretch>
        </p:blipFill>
        <p:spPr bwMode="auto">
          <a:xfrm>
            <a:off x="2143125" y="1643063"/>
            <a:ext cx="952500" cy="371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534400" cy="758825"/>
          </a:xfrm>
        </p:spPr>
        <p:txBody>
          <a:bodyPr/>
          <a:lstStyle/>
          <a:p>
            <a:pPr algn="l">
              <a:defRPr/>
            </a:pPr>
            <a:r>
              <a:rPr lang="en-US" sz="3600" dirty="0" smtClean="0">
                <a:solidFill>
                  <a:srgbClr val="FF9900"/>
                </a:solidFill>
                <a:effectLst>
                  <a:outerShdw blurRad="38100" dist="38100" dir="2700000" algn="tl">
                    <a:srgbClr val="000000"/>
                  </a:outerShdw>
                </a:effectLst>
              </a:rPr>
              <a:t>Success Stories</a:t>
            </a:r>
            <a:endParaRPr lang="en-US" sz="3600" dirty="0">
              <a:solidFill>
                <a:srgbClr val="FF9900"/>
              </a:solidFill>
            </a:endParaRPr>
          </a:p>
        </p:txBody>
      </p:sp>
      <p:sp>
        <p:nvSpPr>
          <p:cNvPr id="33795" name="Content Placeholder 2"/>
          <p:cNvSpPr>
            <a:spLocks noGrp="1"/>
          </p:cNvSpPr>
          <p:nvPr>
            <p:ph sz="quarter" idx="1"/>
          </p:nvPr>
        </p:nvSpPr>
        <p:spPr>
          <a:xfrm>
            <a:off x="301625" y="1527175"/>
            <a:ext cx="8504238" cy="4572000"/>
          </a:xfrm>
        </p:spPr>
        <p:txBody>
          <a:bodyPr/>
          <a:lstStyle/>
          <a:p>
            <a:pPr>
              <a:buFont typeface="Wingdings 2" pitchFamily="18" charset="2"/>
              <a:buNone/>
            </a:pPr>
            <a:r>
              <a:rPr lang="en-US" sz="1800" smtClean="0">
                <a:hlinkClick r:id="rId2"/>
              </a:rPr>
              <a:t>PERIOCHIP</a:t>
            </a:r>
            <a:endParaRPr lang="en-US" sz="1800" smtClean="0"/>
          </a:p>
          <a:p>
            <a:pPr>
              <a:buFont typeface="Wingdings 2" pitchFamily="18" charset="2"/>
              <a:buNone/>
            </a:pPr>
            <a:r>
              <a:rPr lang="en-US" sz="1800" smtClean="0"/>
              <a:t>PerioChip is a small, orange brown, rectangular chip (round at one end) for insertion into periodontal pocket. </a:t>
            </a:r>
            <a:br>
              <a:rPr lang="en-US" sz="1800" smtClean="0"/>
            </a:br>
            <a:r>
              <a:rPr lang="en-US" sz="1800" smtClean="0"/>
              <a:t>The active ingredient of PerioChip is Chlorhexidine, a gold standard broad – spectrum antimicrobial agent. Each chip contains 2.5 mg chlorhxidine. </a:t>
            </a:r>
            <a:br>
              <a:rPr lang="en-US" sz="1800" smtClean="0"/>
            </a:br>
            <a:r>
              <a:rPr lang="en-US" sz="1800" smtClean="0"/>
              <a:t>PerioChip is indicated as an adjunct to scaling and root planing procedures for reduction of pocket depth in patients with chronic preiodontitis. PerioChip should be inserted in pockets, 5-8mm in depth. After insertion into the pocket, PerioChip demonstrates a sustained release of chlorhexidine over a period of up to 7-10 days. After that period the PeriChip biodegrades and disappear. The chlorhexidine released from the Periochip have been shown to suppress pocket flora till up to 11 weeks. </a:t>
            </a:r>
            <a:br>
              <a:rPr lang="en-US" sz="1800" smtClean="0"/>
            </a:br>
            <a:r>
              <a:rPr lang="en-US" sz="1800" smtClean="0"/>
              <a:t/>
            </a:r>
            <a:br>
              <a:rPr lang="en-US" sz="1800" smtClean="0"/>
            </a:br>
            <a:r>
              <a:rPr lang="en-US" sz="1800" b="1" smtClean="0"/>
              <a:t>Product developed by; </a:t>
            </a:r>
            <a:r>
              <a:rPr lang="en-US" sz="1800" smtClean="0"/>
              <a:t>Michael Friedman, School of Pharmacy, Michael Sela, Doron Steinberg from the Faculty of Dental Medicine, Hebrew University (Yissum) &amp; Aubrey Soskolne, Faculty of Dental Medicine (Hadasit)</a:t>
            </a:r>
          </a:p>
          <a:p>
            <a:endParaRPr lang="en-US" sz="1800" smtClean="0"/>
          </a:p>
        </p:txBody>
      </p:sp>
      <p:sp>
        <p:nvSpPr>
          <p:cNvPr id="33796" name="Footer Placeholder 3"/>
          <p:cNvSpPr>
            <a:spLocks noGrp="1"/>
          </p:cNvSpPr>
          <p:nvPr>
            <p:ph type="ftr" sz="quarter" idx="11"/>
          </p:nvPr>
        </p:nvSpPr>
        <p:spPr bwMode="auto">
          <a:noFill/>
          <a:ln>
            <a:miter lim="800000"/>
            <a:headEnd/>
            <a:tailEnd/>
          </a:ln>
        </p:spPr>
        <p:txBody>
          <a:bodyPr/>
          <a:lstStyle/>
          <a:p>
            <a:r>
              <a:rPr lang="en-US"/>
              <a:t>Sofia, 28.10.10</a:t>
            </a:r>
          </a:p>
        </p:txBody>
      </p:sp>
      <p:sp>
        <p:nvSpPr>
          <p:cNvPr id="5" name="Slide Number Placeholder 4"/>
          <p:cNvSpPr>
            <a:spLocks noGrp="1"/>
          </p:cNvSpPr>
          <p:nvPr>
            <p:ph type="sldNum" sz="quarter" idx="12"/>
          </p:nvPr>
        </p:nvSpPr>
        <p:spPr/>
        <p:txBody>
          <a:bodyPr/>
          <a:lstStyle/>
          <a:p>
            <a:pPr>
              <a:defRPr/>
            </a:pPr>
            <a:fld id="{C5DD3625-C391-4B20-9CC5-64DB79BB8369}" type="slidenum">
              <a:rPr lang="ar-SA" smtClean="0"/>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defRPr/>
            </a:pPr>
            <a:r>
              <a:rPr lang="en-US" sz="3600" dirty="0" smtClean="0">
                <a:solidFill>
                  <a:srgbClr val="FF9900"/>
                </a:solidFill>
                <a:effectLst>
                  <a:outerShdw blurRad="38100" dist="38100" dir="2700000" algn="tl">
                    <a:srgbClr val="000000"/>
                  </a:outerShdw>
                </a:effectLst>
              </a:rPr>
              <a:t>Success Stories</a:t>
            </a:r>
            <a:endParaRPr lang="en-US" sz="3600" dirty="0">
              <a:solidFill>
                <a:srgbClr val="FF9900"/>
              </a:solidFill>
            </a:endParaRPr>
          </a:p>
        </p:txBody>
      </p:sp>
      <p:sp>
        <p:nvSpPr>
          <p:cNvPr id="34819" name="Content Placeholder 2"/>
          <p:cNvSpPr>
            <a:spLocks noGrp="1"/>
          </p:cNvSpPr>
          <p:nvPr>
            <p:ph sz="quarter" idx="1"/>
          </p:nvPr>
        </p:nvSpPr>
        <p:spPr>
          <a:xfrm>
            <a:off x="301625" y="1988840"/>
            <a:ext cx="8504238" cy="2592288"/>
          </a:xfrm>
        </p:spPr>
        <p:txBody>
          <a:bodyPr/>
          <a:lstStyle/>
          <a:p>
            <a:pPr>
              <a:buFont typeface="Wingdings 2" pitchFamily="18" charset="2"/>
              <a:buNone/>
            </a:pPr>
            <a:r>
              <a:rPr lang="en-US" sz="2800" dirty="0" err="1" smtClean="0">
                <a:hlinkClick r:id="rId2"/>
              </a:rPr>
              <a:t>Rebif</a:t>
            </a:r>
            <a:r>
              <a:rPr lang="en-US" sz="2800" dirty="0" smtClean="0">
                <a:hlinkClick r:id="rId2"/>
              </a:rPr>
              <a:t> ®</a:t>
            </a:r>
          </a:p>
          <a:p>
            <a:pPr>
              <a:buFont typeface="Wingdings 2" pitchFamily="18" charset="2"/>
              <a:buNone/>
            </a:pPr>
            <a:r>
              <a:rPr lang="en-US" dirty="0" smtClean="0"/>
              <a:t>(Recombinant interferon beta), identical to the native molecule and registered for the treatment of multiple sclerosis and several viral diseases, licensed to Inter-Lab Ltd., a </a:t>
            </a:r>
            <a:r>
              <a:rPr lang="en-US" dirty="0" err="1" smtClean="0"/>
              <a:t>Serono</a:t>
            </a:r>
            <a:r>
              <a:rPr lang="en-US" dirty="0" smtClean="0"/>
              <a:t> company (</a:t>
            </a:r>
            <a:r>
              <a:rPr lang="en-US" dirty="0" err="1" smtClean="0"/>
              <a:t>Yeda</a:t>
            </a:r>
            <a:r>
              <a:rPr lang="en-US" dirty="0" smtClean="0"/>
              <a:t>).</a:t>
            </a:r>
          </a:p>
          <a:p>
            <a:endParaRPr lang="en-US" dirty="0" smtClean="0"/>
          </a:p>
        </p:txBody>
      </p:sp>
      <p:sp>
        <p:nvSpPr>
          <p:cNvPr id="34820" name="Footer Placeholder 3"/>
          <p:cNvSpPr>
            <a:spLocks noGrp="1"/>
          </p:cNvSpPr>
          <p:nvPr>
            <p:ph type="ftr" sz="quarter" idx="11"/>
          </p:nvPr>
        </p:nvSpPr>
        <p:spPr bwMode="auto">
          <a:noFill/>
          <a:ln>
            <a:miter lim="800000"/>
            <a:headEnd/>
            <a:tailEnd/>
          </a:ln>
        </p:spPr>
        <p:txBody>
          <a:bodyPr/>
          <a:lstStyle/>
          <a:p>
            <a:r>
              <a:rPr lang="en-US"/>
              <a:t>Sofia, 28.10.10</a:t>
            </a:r>
          </a:p>
        </p:txBody>
      </p:sp>
      <p:sp>
        <p:nvSpPr>
          <p:cNvPr id="5" name="Slide Number Placeholder 4"/>
          <p:cNvSpPr>
            <a:spLocks noGrp="1"/>
          </p:cNvSpPr>
          <p:nvPr>
            <p:ph type="sldNum" sz="quarter" idx="12"/>
          </p:nvPr>
        </p:nvSpPr>
        <p:spPr/>
        <p:txBody>
          <a:bodyPr/>
          <a:lstStyle/>
          <a:p>
            <a:pPr>
              <a:defRPr/>
            </a:pPr>
            <a:fld id="{2FB4BBEA-A9F6-4577-9BF5-B34B7C31B280}" type="slidenum">
              <a:rPr lang="ar-SA" smtClean="0"/>
              <a:pPr>
                <a:defRPr/>
              </a:pPr>
              <a:t>28</a:t>
            </a:fld>
            <a:endParaRPr lang="en-US"/>
          </a:p>
        </p:txBody>
      </p:sp>
      <p:pic>
        <p:nvPicPr>
          <p:cNvPr id="34822" name="Picture 2"/>
          <p:cNvPicPr>
            <a:picLocks noChangeAspect="1" noChangeArrowheads="1"/>
          </p:cNvPicPr>
          <p:nvPr/>
        </p:nvPicPr>
        <p:blipFill>
          <a:blip r:embed="rId3" cstate="print"/>
          <a:srcRect/>
          <a:stretch>
            <a:fillRect/>
          </a:stretch>
        </p:blipFill>
        <p:spPr bwMode="auto">
          <a:xfrm>
            <a:off x="1619672" y="4437112"/>
            <a:ext cx="952500" cy="1428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6727C9D6-A119-46A9-8C4E-C616CC9CBE6B}" type="slidenum">
              <a:rPr lang="ar-SA"/>
              <a:pPr>
                <a:defRPr/>
              </a:pPr>
              <a:t>3</a:t>
            </a:fld>
            <a:endParaRPr lang="en-US" dirty="0"/>
          </a:p>
        </p:txBody>
      </p:sp>
      <p:sp>
        <p:nvSpPr>
          <p:cNvPr id="87042" name="Rectangle 2"/>
          <p:cNvSpPr>
            <a:spLocks noGrp="1"/>
          </p:cNvSpPr>
          <p:nvPr>
            <p:ph type="title" idx="4294967295"/>
          </p:nvPr>
        </p:nvSpPr>
        <p:spPr>
          <a:xfrm>
            <a:off x="467543" y="188640"/>
            <a:ext cx="8368481" cy="936104"/>
          </a:xfrm>
        </p:spPr>
        <p:txBody>
          <a:bodyPr/>
          <a:lstStyle/>
          <a:p>
            <a:pPr algn="l" eaLnBrk="1" hangingPunct="1">
              <a:defRPr/>
            </a:pPr>
            <a:r>
              <a:rPr lang="en-US" sz="4000" b="1" dirty="0" smtClean="0">
                <a:solidFill>
                  <a:srgbClr val="FF9900"/>
                </a:solidFill>
                <a:effectLst>
                  <a:outerShdw blurRad="38100" dist="38100" dir="2700000" algn="tl">
                    <a:srgbClr val="000000"/>
                  </a:outerShdw>
                </a:effectLst>
              </a:rPr>
              <a:t>The Record</a:t>
            </a:r>
            <a:endParaRPr lang="en-US" sz="4000" b="1" dirty="0" smtClean="0">
              <a:effectLst>
                <a:outerShdw blurRad="38100" dist="38100" dir="2700000" algn="tl">
                  <a:srgbClr val="000000"/>
                </a:outerShdw>
              </a:effectLst>
            </a:endParaRPr>
          </a:p>
        </p:txBody>
      </p:sp>
      <p:sp>
        <p:nvSpPr>
          <p:cNvPr id="87043" name="Rectangle 3"/>
          <p:cNvSpPr>
            <a:spLocks noGrp="1"/>
          </p:cNvSpPr>
          <p:nvPr>
            <p:ph type="body" idx="4294967295"/>
          </p:nvPr>
        </p:nvSpPr>
        <p:spPr/>
        <p:txBody>
          <a:bodyPr/>
          <a:lstStyle/>
          <a:p>
            <a:pPr eaLnBrk="1" hangingPunct="1">
              <a:lnSpc>
                <a:spcPct val="80000"/>
              </a:lnSpc>
              <a:buFont typeface="Wingdings 2" pitchFamily="18" charset="2"/>
              <a:buNone/>
              <a:defRPr/>
            </a:pPr>
            <a:r>
              <a:rPr lang="en-US" sz="2000" dirty="0" smtClean="0">
                <a:latin typeface="Comic Sans MS" pitchFamily="66" charset="0"/>
              </a:rPr>
              <a:t>The World Economic Forum has designated Israel as one of the leading countries in the world in technological innovation.  </a:t>
            </a:r>
          </a:p>
          <a:p>
            <a:pPr eaLnBrk="1" hangingPunct="1">
              <a:lnSpc>
                <a:spcPct val="80000"/>
              </a:lnSpc>
              <a:buFont typeface="Wingdings 2" pitchFamily="18" charset="2"/>
              <a:buNone/>
              <a:defRPr/>
            </a:pPr>
            <a:r>
              <a:rPr lang="en-US" sz="2000" dirty="0" smtClean="0">
                <a:latin typeface="Comic Sans MS" pitchFamily="66" charset="0"/>
              </a:rPr>
              <a:t>Further Israeli highlights from the reports include:</a:t>
            </a:r>
          </a:p>
          <a:p>
            <a:pPr eaLnBrk="1" hangingPunct="1">
              <a:lnSpc>
                <a:spcPct val="80000"/>
              </a:lnSpc>
              <a:buFont typeface="Wingdings 2" pitchFamily="18" charset="2"/>
              <a:buNone/>
              <a:defRPr/>
            </a:pPr>
            <a:endParaRPr lang="en-US" sz="2000" dirty="0" smtClean="0"/>
          </a:p>
          <a:p>
            <a:pPr eaLnBrk="1" hangingPunct="1">
              <a:lnSpc>
                <a:spcPct val="80000"/>
              </a:lnSpc>
              <a:buFont typeface="Wingdings" pitchFamily="2" charset="2"/>
              <a:buChar char="ü"/>
              <a:defRPr/>
            </a:pPr>
            <a:r>
              <a:rPr lang="en-US" sz="2000" dirty="0" smtClean="0">
                <a:solidFill>
                  <a:schemeClr val="hlink"/>
                </a:solidFill>
              </a:rPr>
              <a:t>ranked </a:t>
            </a:r>
            <a:r>
              <a:rPr lang="en-US" sz="2000" b="1" dirty="0" smtClean="0">
                <a:solidFill>
                  <a:schemeClr val="accent1"/>
                </a:solidFill>
                <a:effectLst>
                  <a:outerShdw blurRad="38100" dist="38100" dir="2700000" algn="tl">
                    <a:srgbClr val="000000"/>
                  </a:outerShdw>
                </a:effectLst>
              </a:rPr>
              <a:t>1st</a:t>
            </a:r>
            <a:r>
              <a:rPr lang="en-US" sz="2000" dirty="0" smtClean="0">
                <a:solidFill>
                  <a:schemeClr val="hlink"/>
                </a:solidFill>
              </a:rPr>
              <a:t> for total expenditure on R&amp;D * </a:t>
            </a:r>
          </a:p>
          <a:p>
            <a:pPr eaLnBrk="1" hangingPunct="1">
              <a:lnSpc>
                <a:spcPct val="80000"/>
              </a:lnSpc>
              <a:buFont typeface="Wingdings" pitchFamily="2" charset="2"/>
              <a:buChar char="ü"/>
              <a:defRPr/>
            </a:pPr>
            <a:r>
              <a:rPr lang="en-US" sz="2000" dirty="0" smtClean="0">
                <a:solidFill>
                  <a:schemeClr val="hlink"/>
                </a:solidFill>
              </a:rPr>
              <a:t>ranked </a:t>
            </a:r>
            <a:r>
              <a:rPr lang="en-US" sz="2000" b="1" dirty="0" smtClean="0">
                <a:solidFill>
                  <a:schemeClr val="accent1"/>
                </a:solidFill>
                <a:effectLst>
                  <a:outerShdw blurRad="38100" dist="38100" dir="2700000" algn="tl">
                    <a:srgbClr val="000000"/>
                  </a:outerShdw>
                </a:effectLst>
              </a:rPr>
              <a:t>1st</a:t>
            </a:r>
            <a:r>
              <a:rPr lang="en-US" sz="2000" dirty="0" smtClean="0">
                <a:solidFill>
                  <a:schemeClr val="hlink"/>
                </a:solidFill>
              </a:rPr>
              <a:t> for business expenditure on R&amp;D *  </a:t>
            </a:r>
          </a:p>
          <a:p>
            <a:pPr eaLnBrk="1" hangingPunct="1">
              <a:lnSpc>
                <a:spcPct val="80000"/>
              </a:lnSpc>
              <a:buFont typeface="Wingdings" pitchFamily="2" charset="2"/>
              <a:buChar char="ü"/>
              <a:defRPr/>
            </a:pPr>
            <a:r>
              <a:rPr lang="en-US" sz="2000" dirty="0" smtClean="0">
                <a:solidFill>
                  <a:schemeClr val="hlink"/>
                </a:solidFill>
              </a:rPr>
              <a:t>ranked </a:t>
            </a:r>
            <a:r>
              <a:rPr lang="en-US" sz="2000" b="1" dirty="0" smtClean="0">
                <a:solidFill>
                  <a:schemeClr val="accent1"/>
                </a:solidFill>
                <a:effectLst>
                  <a:outerShdw blurRad="38100" dist="38100" dir="2700000" algn="tl">
                    <a:srgbClr val="000000"/>
                  </a:outerShdw>
                </a:effectLst>
              </a:rPr>
              <a:t>1st</a:t>
            </a:r>
            <a:r>
              <a:rPr lang="en-US" sz="2000" dirty="0" smtClean="0">
                <a:solidFill>
                  <a:schemeClr val="hlink"/>
                </a:solidFill>
              </a:rPr>
              <a:t> for availability of qualified scientists and engineers * </a:t>
            </a:r>
          </a:p>
          <a:p>
            <a:pPr eaLnBrk="1" hangingPunct="1">
              <a:lnSpc>
                <a:spcPct val="80000"/>
              </a:lnSpc>
              <a:buFont typeface="Wingdings" pitchFamily="2" charset="2"/>
              <a:buChar char="ü"/>
              <a:defRPr/>
            </a:pPr>
            <a:r>
              <a:rPr lang="en-US" sz="2000" dirty="0" smtClean="0">
                <a:solidFill>
                  <a:schemeClr val="hlink"/>
                </a:solidFill>
              </a:rPr>
              <a:t>ranked </a:t>
            </a:r>
            <a:r>
              <a:rPr lang="en-US" sz="2000" b="1" dirty="0" smtClean="0">
                <a:solidFill>
                  <a:schemeClr val="accent1"/>
                </a:solidFill>
                <a:effectLst>
                  <a:outerShdw blurRad="38100" dist="38100" dir="2700000" algn="tl">
                    <a:srgbClr val="000000"/>
                  </a:outerShdw>
                </a:effectLst>
              </a:rPr>
              <a:t>2nd</a:t>
            </a:r>
            <a:r>
              <a:rPr lang="en-US" sz="2000" dirty="0" smtClean="0">
                <a:solidFill>
                  <a:schemeClr val="hlink"/>
                </a:solidFill>
              </a:rPr>
              <a:t> for venture capital availability *  </a:t>
            </a:r>
          </a:p>
          <a:p>
            <a:pPr eaLnBrk="1" hangingPunct="1">
              <a:lnSpc>
                <a:spcPct val="80000"/>
              </a:lnSpc>
              <a:buFont typeface="Wingdings" pitchFamily="2" charset="2"/>
              <a:buChar char="ü"/>
              <a:defRPr/>
            </a:pPr>
            <a:r>
              <a:rPr lang="en-US" sz="2000" dirty="0" smtClean="0">
                <a:solidFill>
                  <a:schemeClr val="hlink"/>
                </a:solidFill>
              </a:rPr>
              <a:t>ranked </a:t>
            </a:r>
            <a:r>
              <a:rPr lang="en-US" sz="2000" b="1" dirty="0" smtClean="0">
                <a:solidFill>
                  <a:schemeClr val="accent1"/>
                </a:solidFill>
                <a:effectLst>
                  <a:outerShdw blurRad="38100" dist="38100" dir="2700000" algn="tl">
                    <a:srgbClr val="000000"/>
                  </a:outerShdw>
                </a:effectLst>
              </a:rPr>
              <a:t>2nd</a:t>
            </a:r>
            <a:r>
              <a:rPr lang="en-US" sz="2000" dirty="0" smtClean="0">
                <a:solidFill>
                  <a:schemeClr val="hlink"/>
                </a:solidFill>
              </a:rPr>
              <a:t> for information technology skills *  </a:t>
            </a:r>
          </a:p>
          <a:p>
            <a:pPr eaLnBrk="1" hangingPunct="1">
              <a:lnSpc>
                <a:spcPct val="80000"/>
              </a:lnSpc>
              <a:buFont typeface="Wingdings" pitchFamily="2" charset="2"/>
              <a:buChar char="ü"/>
              <a:defRPr/>
            </a:pPr>
            <a:r>
              <a:rPr lang="en-US" sz="2000" dirty="0" smtClean="0">
                <a:solidFill>
                  <a:schemeClr val="hlink"/>
                </a:solidFill>
              </a:rPr>
              <a:t>ranked </a:t>
            </a:r>
            <a:r>
              <a:rPr lang="en-US" sz="2000" b="1" dirty="0" smtClean="0">
                <a:solidFill>
                  <a:schemeClr val="accent1"/>
                </a:solidFill>
                <a:effectLst>
                  <a:outerShdw blurRad="38100" dist="38100" dir="2700000" algn="tl">
                    <a:srgbClr val="000000"/>
                  </a:outerShdw>
                </a:effectLst>
              </a:rPr>
              <a:t>3rd</a:t>
            </a:r>
            <a:r>
              <a:rPr lang="en-US" sz="2000" dirty="0" smtClean="0">
                <a:solidFill>
                  <a:schemeClr val="hlink"/>
                </a:solidFill>
              </a:rPr>
              <a:t> for Quality of Scientific Research Organizations **  </a:t>
            </a:r>
          </a:p>
          <a:p>
            <a:pPr eaLnBrk="1" hangingPunct="1">
              <a:lnSpc>
                <a:spcPct val="80000"/>
              </a:lnSpc>
              <a:buFont typeface="Wingdings" pitchFamily="2" charset="2"/>
              <a:buChar char="ü"/>
              <a:defRPr/>
            </a:pPr>
            <a:r>
              <a:rPr lang="en-US" sz="2000" dirty="0" smtClean="0">
                <a:solidFill>
                  <a:schemeClr val="hlink"/>
                </a:solidFill>
              </a:rPr>
              <a:t>ranked </a:t>
            </a:r>
            <a:r>
              <a:rPr lang="en-US" sz="2000" b="1" dirty="0" smtClean="0">
                <a:solidFill>
                  <a:schemeClr val="accent1"/>
                </a:solidFill>
                <a:effectLst>
                  <a:outerShdw blurRad="38100" dist="38100" dir="2700000" algn="tl">
                    <a:srgbClr val="000000"/>
                  </a:outerShdw>
                </a:effectLst>
              </a:rPr>
              <a:t>3rd</a:t>
            </a:r>
            <a:r>
              <a:rPr lang="en-US" sz="2000" dirty="0" smtClean="0">
                <a:solidFill>
                  <a:schemeClr val="hlink"/>
                </a:solidFill>
              </a:rPr>
              <a:t> for Registered Patents Per Capita **   </a:t>
            </a:r>
          </a:p>
          <a:p>
            <a:pPr eaLnBrk="1" hangingPunct="1">
              <a:lnSpc>
                <a:spcPct val="80000"/>
              </a:lnSpc>
              <a:buFont typeface="Wingdings" pitchFamily="2" charset="2"/>
              <a:buChar char="ü"/>
              <a:defRPr/>
            </a:pPr>
            <a:r>
              <a:rPr lang="en-US" sz="2000" dirty="0" smtClean="0">
                <a:solidFill>
                  <a:schemeClr val="hlink"/>
                </a:solidFill>
              </a:rPr>
              <a:t>ranked </a:t>
            </a:r>
            <a:r>
              <a:rPr lang="en-US" sz="2000" b="1" dirty="0" smtClean="0">
                <a:solidFill>
                  <a:schemeClr val="accent1"/>
                </a:solidFill>
                <a:effectLst>
                  <a:outerShdw blurRad="38100" dist="38100" dir="2700000" algn="tl">
                    <a:srgbClr val="000000"/>
                  </a:outerShdw>
                </a:effectLst>
              </a:rPr>
              <a:t>3rd</a:t>
            </a:r>
            <a:r>
              <a:rPr lang="en-US" sz="2000" dirty="0" smtClean="0">
                <a:solidFill>
                  <a:schemeClr val="hlink"/>
                </a:solidFill>
              </a:rPr>
              <a:t> for flexibility and availability of the workforce *  </a:t>
            </a:r>
          </a:p>
          <a:p>
            <a:pPr eaLnBrk="1" hangingPunct="1">
              <a:lnSpc>
                <a:spcPct val="80000"/>
              </a:lnSpc>
              <a:buFont typeface="Wingdings" pitchFamily="2" charset="2"/>
              <a:buChar char="ü"/>
              <a:defRPr/>
            </a:pPr>
            <a:r>
              <a:rPr lang="en-US" sz="2000" dirty="0" smtClean="0">
                <a:solidFill>
                  <a:schemeClr val="hlink"/>
                </a:solidFill>
              </a:rPr>
              <a:t>ranked </a:t>
            </a:r>
            <a:r>
              <a:rPr lang="en-US" sz="2000" b="1" dirty="0" smtClean="0">
                <a:solidFill>
                  <a:schemeClr val="accent1"/>
                </a:solidFill>
                <a:effectLst>
                  <a:outerShdw blurRad="38100" dist="38100" dir="2700000" algn="tl">
                    <a:srgbClr val="000000"/>
                  </a:outerShdw>
                </a:effectLst>
              </a:rPr>
              <a:t>4th</a:t>
            </a:r>
            <a:r>
              <a:rPr lang="en-US" sz="2000" dirty="0" smtClean="0">
                <a:solidFill>
                  <a:schemeClr val="hlink"/>
                </a:solidFill>
              </a:rPr>
              <a:t> for higher education achievements *   </a:t>
            </a:r>
          </a:p>
          <a:p>
            <a:pPr eaLnBrk="1" hangingPunct="1">
              <a:lnSpc>
                <a:spcPct val="80000"/>
              </a:lnSpc>
              <a:buFont typeface="Wingdings" pitchFamily="2" charset="2"/>
              <a:buChar char="ü"/>
              <a:defRPr/>
            </a:pPr>
            <a:r>
              <a:rPr lang="en-US" sz="2000" dirty="0" smtClean="0">
                <a:solidFill>
                  <a:schemeClr val="hlink"/>
                </a:solidFill>
              </a:rPr>
              <a:t>ranked </a:t>
            </a:r>
            <a:r>
              <a:rPr lang="en-US" sz="2000" b="1" dirty="0" smtClean="0">
                <a:solidFill>
                  <a:schemeClr val="accent1"/>
                </a:solidFill>
                <a:effectLst>
                  <a:outerShdw blurRad="38100" dist="38100" dir="2700000" algn="tl">
                    <a:srgbClr val="000000"/>
                  </a:outerShdw>
                </a:effectLst>
              </a:rPr>
              <a:t>6th</a:t>
            </a:r>
            <a:r>
              <a:rPr lang="en-US" sz="2000" dirty="0" smtClean="0">
                <a:solidFill>
                  <a:schemeClr val="hlink"/>
                </a:solidFill>
              </a:rPr>
              <a:t> for overall innovation **</a:t>
            </a:r>
          </a:p>
        </p:txBody>
      </p:sp>
      <p:sp>
        <p:nvSpPr>
          <p:cNvPr id="14341" name="Text Box 4"/>
          <p:cNvSpPr txBox="1">
            <a:spLocks noChangeArrowheads="1"/>
          </p:cNvSpPr>
          <p:nvPr/>
        </p:nvSpPr>
        <p:spPr bwMode="auto">
          <a:xfrm>
            <a:off x="611188" y="6308725"/>
            <a:ext cx="6048375" cy="396875"/>
          </a:xfrm>
          <a:prstGeom prst="rect">
            <a:avLst/>
          </a:prstGeom>
          <a:noFill/>
          <a:ln w="9525">
            <a:noFill/>
            <a:miter lim="800000"/>
            <a:headEnd/>
            <a:tailEnd/>
          </a:ln>
        </p:spPr>
        <p:txBody>
          <a:bodyPr>
            <a:spAutoFit/>
          </a:bodyPr>
          <a:lstStyle/>
          <a:p>
            <a:pPr algn="l"/>
            <a:r>
              <a:rPr lang="en-US" sz="1000" dirty="0"/>
              <a:t>* IMD Global Competitiveness Yearbook 2007-2008</a:t>
            </a:r>
          </a:p>
          <a:p>
            <a:pPr algn="l"/>
            <a:r>
              <a:rPr lang="en-US" sz="1000" dirty="0"/>
              <a:t>** WEF Global Competitiveness Report 2008-2009</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A53B9947-F474-49B1-9609-D5CD9E64A1A3}" type="slidenum">
              <a:rPr lang="ar-SA"/>
              <a:pPr>
                <a:defRPr/>
              </a:pPr>
              <a:t>4</a:t>
            </a:fld>
            <a:endParaRPr lang="en-US"/>
          </a:p>
        </p:txBody>
      </p:sp>
      <p:sp>
        <p:nvSpPr>
          <p:cNvPr id="15363" name="Rectangle 2"/>
          <p:cNvSpPr>
            <a:spLocks noGrp="1"/>
          </p:cNvSpPr>
          <p:nvPr>
            <p:ph type="title" idx="4294967295"/>
          </p:nvPr>
        </p:nvSpPr>
        <p:spPr>
          <a:xfrm>
            <a:off x="323528" y="188640"/>
            <a:ext cx="8534400" cy="758825"/>
          </a:xfrm>
        </p:spPr>
        <p:txBody>
          <a:bodyPr/>
          <a:lstStyle/>
          <a:p>
            <a:pPr algn="l" eaLnBrk="1" hangingPunct="1">
              <a:defRPr/>
            </a:pPr>
            <a:r>
              <a:rPr lang="en-US" sz="4400" b="1" dirty="0" smtClean="0">
                <a:solidFill>
                  <a:srgbClr val="FF9900"/>
                </a:solidFill>
                <a:effectLst>
                  <a:outerShdw blurRad="38100" dist="38100" dir="2700000" algn="tl">
                    <a:srgbClr val="000000"/>
                  </a:outerShdw>
                </a:effectLst>
              </a:rPr>
              <a:t>The Record</a:t>
            </a:r>
            <a:endParaRPr lang="en-US" sz="4400" dirty="0" smtClean="0">
              <a:solidFill>
                <a:srgbClr val="FF9900"/>
              </a:solidFill>
            </a:endParaRPr>
          </a:p>
        </p:txBody>
      </p:sp>
      <p:pic>
        <p:nvPicPr>
          <p:cNvPr id="14340" name="Picture 3"/>
          <p:cNvPicPr>
            <a:picLocks noGrp="1" noChangeAspect="1" noChangeArrowheads="1"/>
          </p:cNvPicPr>
          <p:nvPr>
            <p:ph type="body" idx="4294967295"/>
          </p:nvPr>
        </p:nvPicPr>
        <p:blipFill>
          <a:blip r:embed="rId2" cstate="print"/>
          <a:srcRect/>
          <a:stretch>
            <a:fillRect/>
          </a:stretch>
        </p:blipFill>
        <p:spPr>
          <a:xfrm>
            <a:off x="755576" y="1844825"/>
            <a:ext cx="7560839" cy="4278164"/>
          </a:xfrm>
        </p:spPr>
      </p:pic>
      <p:sp>
        <p:nvSpPr>
          <p:cNvPr id="14341" name="Rectangle 4"/>
          <p:cNvSpPr>
            <a:spLocks noChangeArrowheads="1"/>
          </p:cNvSpPr>
          <p:nvPr/>
        </p:nvSpPr>
        <p:spPr bwMode="auto">
          <a:xfrm>
            <a:off x="107504" y="1571625"/>
            <a:ext cx="9145016" cy="338554"/>
          </a:xfrm>
          <a:prstGeom prst="rect">
            <a:avLst/>
          </a:prstGeom>
          <a:noFill/>
          <a:ln w="9525">
            <a:noFill/>
            <a:miter lim="800000"/>
            <a:headEnd/>
            <a:tailEnd/>
          </a:ln>
        </p:spPr>
        <p:txBody>
          <a:bodyPr wrap="square">
            <a:spAutoFit/>
          </a:bodyPr>
          <a:lstStyle/>
          <a:p>
            <a:pPr algn="l">
              <a:lnSpc>
                <a:spcPct val="80000"/>
              </a:lnSpc>
              <a:buFont typeface="Wingdings 2" pitchFamily="18" charset="2"/>
              <a:buNone/>
            </a:pPr>
            <a:r>
              <a:rPr lang="en-US" sz="2000" dirty="0" smtClean="0">
                <a:solidFill>
                  <a:srgbClr val="002060"/>
                </a:solidFill>
              </a:rPr>
              <a:t>.</a:t>
            </a:r>
            <a:r>
              <a:rPr lang="en-US" sz="2000" dirty="0" smtClean="0"/>
              <a:t> </a:t>
            </a:r>
            <a:r>
              <a:rPr lang="en-US" sz="2000" dirty="0"/>
              <a:t> </a:t>
            </a:r>
          </a:p>
        </p:txBody>
      </p:sp>
      <p:sp>
        <p:nvSpPr>
          <p:cNvPr id="14342" name="Footer Placeholder 5"/>
          <p:cNvSpPr>
            <a:spLocks noGrp="1"/>
          </p:cNvSpPr>
          <p:nvPr>
            <p:ph type="ftr" sz="quarter" idx="11"/>
          </p:nvPr>
        </p:nvSpPr>
        <p:spPr bwMode="auto">
          <a:noFill/>
          <a:ln>
            <a:miter lim="800000"/>
            <a:headEnd/>
            <a:tailEnd/>
          </a:ln>
        </p:spPr>
        <p:txBody>
          <a:bodyPr/>
          <a:lstStyle/>
          <a:p>
            <a:r>
              <a:rPr lang="en-US"/>
              <a:t>Sofia, 28.10.10</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pPr>
              <a:defRPr/>
            </a:pPr>
            <a:fld id="{7A80AD46-1317-4831-ABD2-F00F9D1EAD77}" type="slidenum">
              <a:rPr lang="ar-SA"/>
              <a:pPr>
                <a:defRPr/>
              </a:pPr>
              <a:t>5</a:t>
            </a:fld>
            <a:endParaRPr lang="en-US"/>
          </a:p>
        </p:txBody>
      </p:sp>
      <p:sp>
        <p:nvSpPr>
          <p:cNvPr id="16386" name="Rectangle 2"/>
          <p:cNvSpPr>
            <a:spLocks noGrp="1" noChangeArrowheads="1"/>
          </p:cNvSpPr>
          <p:nvPr>
            <p:ph type="title"/>
          </p:nvPr>
        </p:nvSpPr>
        <p:spPr>
          <a:xfrm>
            <a:off x="323850" y="333375"/>
            <a:ext cx="8534400" cy="758825"/>
          </a:xfrm>
          <a:ln>
            <a:solidFill>
              <a:schemeClr val="bg1"/>
            </a:solidFill>
          </a:ln>
        </p:spPr>
        <p:txBody>
          <a:bodyPr/>
          <a:lstStyle/>
          <a:p>
            <a:pPr algn="l" eaLnBrk="1" hangingPunct="1">
              <a:defRPr/>
            </a:pPr>
            <a:r>
              <a:rPr lang="en-US" sz="3200" b="1" dirty="0" smtClean="0">
                <a:solidFill>
                  <a:srgbClr val="FF9900"/>
                </a:solidFill>
                <a:effectLst>
                  <a:outerShdw blurRad="38100" dist="38100" dir="2700000" algn="tl">
                    <a:srgbClr val="000000"/>
                  </a:outerShdw>
                </a:effectLst>
              </a:rPr>
              <a:t>Synergy Between </a:t>
            </a:r>
            <a:br>
              <a:rPr lang="en-US" sz="3200" b="1" dirty="0" smtClean="0">
                <a:solidFill>
                  <a:srgbClr val="FF9900"/>
                </a:solidFill>
                <a:effectLst>
                  <a:outerShdw blurRad="38100" dist="38100" dir="2700000" algn="tl">
                    <a:srgbClr val="000000"/>
                  </a:outerShdw>
                </a:effectLst>
              </a:rPr>
            </a:br>
            <a:r>
              <a:rPr lang="en-US" sz="3200" b="1" dirty="0" smtClean="0">
                <a:solidFill>
                  <a:srgbClr val="FF9900"/>
                </a:solidFill>
                <a:effectLst>
                  <a:outerShdw blurRad="38100" dist="38100" dir="2700000" algn="tl">
                    <a:srgbClr val="000000"/>
                  </a:outerShdw>
                </a:effectLst>
              </a:rPr>
              <a:t>Academia and Industry</a:t>
            </a:r>
          </a:p>
        </p:txBody>
      </p:sp>
      <p:sp>
        <p:nvSpPr>
          <p:cNvPr id="15364" name="Rectangle 3"/>
          <p:cNvSpPr>
            <a:spLocks noGrp="1" noChangeArrowheads="1"/>
          </p:cNvSpPr>
          <p:nvPr>
            <p:ph sz="quarter" idx="1"/>
          </p:nvPr>
        </p:nvSpPr>
        <p:spPr>
          <a:xfrm>
            <a:off x="301625" y="1527175"/>
            <a:ext cx="8504238" cy="4572000"/>
          </a:xfrm>
        </p:spPr>
        <p:txBody>
          <a:bodyPr/>
          <a:lstStyle/>
          <a:p>
            <a:pPr eaLnBrk="1" hangingPunct="1"/>
            <a:r>
              <a:rPr lang="en-US" dirty="0" smtClean="0"/>
              <a:t>All seven universities have their own Technology Transfer companies, which take out thousands of new international patents each year. </a:t>
            </a:r>
          </a:p>
          <a:p>
            <a:pPr eaLnBrk="1" hangingPunct="1"/>
            <a:r>
              <a:rPr lang="en-US" dirty="0" smtClean="0"/>
              <a:t>Many of the world's leading IT and medical equipment companies have set up R&amp;D centers and laboratories in Israel either on or close to Israeli campuses amongst them. </a:t>
            </a:r>
          </a:p>
          <a:p>
            <a:pPr eaLnBrk="1" hangingPunct="1">
              <a:buFont typeface="Wingdings 2" pitchFamily="18" charset="2"/>
              <a:buNone/>
            </a:pPr>
            <a:endParaRPr lang="en-US" dirty="0" smtClean="0"/>
          </a:p>
        </p:txBody>
      </p:sp>
      <p:pic>
        <p:nvPicPr>
          <p:cNvPr id="15365" name="Picture 5"/>
          <p:cNvPicPr>
            <a:picLocks noChangeAspect="1" noChangeArrowheads="1"/>
          </p:cNvPicPr>
          <p:nvPr/>
        </p:nvPicPr>
        <p:blipFill>
          <a:blip r:embed="rId2" cstate="print"/>
          <a:srcRect/>
          <a:stretch>
            <a:fillRect/>
          </a:stretch>
        </p:blipFill>
        <p:spPr bwMode="auto">
          <a:xfrm>
            <a:off x="323528" y="5445224"/>
            <a:ext cx="1000125" cy="574675"/>
          </a:xfrm>
          <a:prstGeom prst="rect">
            <a:avLst/>
          </a:prstGeom>
          <a:noFill/>
          <a:ln w="9525">
            <a:noFill/>
            <a:miter lim="800000"/>
            <a:headEnd/>
            <a:tailEnd/>
          </a:ln>
        </p:spPr>
      </p:pic>
      <p:pic>
        <p:nvPicPr>
          <p:cNvPr id="15366" name="Picture 7"/>
          <p:cNvPicPr>
            <a:picLocks noChangeAspect="1" noChangeArrowheads="1"/>
          </p:cNvPicPr>
          <p:nvPr/>
        </p:nvPicPr>
        <p:blipFill>
          <a:blip r:embed="rId3" cstate="print"/>
          <a:srcRect/>
          <a:stretch>
            <a:fillRect/>
          </a:stretch>
        </p:blipFill>
        <p:spPr bwMode="auto">
          <a:xfrm>
            <a:off x="3929063" y="5000625"/>
            <a:ext cx="731837" cy="571500"/>
          </a:xfrm>
          <a:prstGeom prst="rect">
            <a:avLst/>
          </a:prstGeom>
          <a:noFill/>
          <a:ln w="9525">
            <a:noFill/>
            <a:miter lim="800000"/>
            <a:headEnd/>
            <a:tailEnd/>
          </a:ln>
        </p:spPr>
      </p:pic>
      <p:pic>
        <p:nvPicPr>
          <p:cNvPr id="15367" name="Picture 8"/>
          <p:cNvPicPr>
            <a:picLocks noChangeAspect="1" noChangeArrowheads="1"/>
          </p:cNvPicPr>
          <p:nvPr/>
        </p:nvPicPr>
        <p:blipFill>
          <a:blip r:embed="rId4" cstate="print"/>
          <a:srcRect/>
          <a:stretch>
            <a:fillRect/>
          </a:stretch>
        </p:blipFill>
        <p:spPr bwMode="auto">
          <a:xfrm>
            <a:off x="2771800" y="5445224"/>
            <a:ext cx="928687" cy="571500"/>
          </a:xfrm>
          <a:prstGeom prst="rect">
            <a:avLst/>
          </a:prstGeom>
          <a:noFill/>
          <a:ln w="9525">
            <a:noFill/>
            <a:miter lim="800000"/>
            <a:headEnd/>
            <a:tailEnd/>
          </a:ln>
        </p:spPr>
      </p:pic>
      <p:pic>
        <p:nvPicPr>
          <p:cNvPr id="15368" name="Picture 9"/>
          <p:cNvPicPr>
            <a:picLocks noChangeAspect="1" noChangeArrowheads="1"/>
          </p:cNvPicPr>
          <p:nvPr/>
        </p:nvPicPr>
        <p:blipFill>
          <a:blip r:embed="rId5" cstate="print"/>
          <a:srcRect/>
          <a:stretch>
            <a:fillRect/>
          </a:stretch>
        </p:blipFill>
        <p:spPr bwMode="auto">
          <a:xfrm>
            <a:off x="4932040" y="5373216"/>
            <a:ext cx="857250" cy="573088"/>
          </a:xfrm>
          <a:prstGeom prst="rect">
            <a:avLst/>
          </a:prstGeom>
          <a:noFill/>
          <a:ln w="9525">
            <a:noFill/>
            <a:miter lim="800000"/>
            <a:headEnd/>
            <a:tailEnd/>
          </a:ln>
        </p:spPr>
      </p:pic>
      <p:pic>
        <p:nvPicPr>
          <p:cNvPr id="15369" name="Picture 10"/>
          <p:cNvPicPr>
            <a:picLocks noChangeAspect="1" noChangeArrowheads="1"/>
          </p:cNvPicPr>
          <p:nvPr/>
        </p:nvPicPr>
        <p:blipFill>
          <a:blip r:embed="rId6" cstate="print"/>
          <a:srcRect/>
          <a:stretch>
            <a:fillRect/>
          </a:stretch>
        </p:blipFill>
        <p:spPr bwMode="auto">
          <a:xfrm>
            <a:off x="8001000" y="5000625"/>
            <a:ext cx="742950" cy="500063"/>
          </a:xfrm>
          <a:prstGeom prst="rect">
            <a:avLst/>
          </a:prstGeom>
          <a:noFill/>
          <a:ln w="9525">
            <a:noFill/>
            <a:miter lim="800000"/>
            <a:headEnd/>
            <a:tailEnd/>
          </a:ln>
        </p:spPr>
      </p:pic>
      <p:pic>
        <p:nvPicPr>
          <p:cNvPr id="15370" name="Picture 11"/>
          <p:cNvPicPr>
            <a:picLocks noChangeAspect="1" noChangeArrowheads="1"/>
          </p:cNvPicPr>
          <p:nvPr/>
        </p:nvPicPr>
        <p:blipFill>
          <a:blip r:embed="rId7" cstate="print"/>
          <a:srcRect/>
          <a:stretch>
            <a:fillRect/>
          </a:stretch>
        </p:blipFill>
        <p:spPr bwMode="auto">
          <a:xfrm>
            <a:off x="1475656" y="5157192"/>
            <a:ext cx="1077912" cy="571500"/>
          </a:xfrm>
          <a:prstGeom prst="rect">
            <a:avLst/>
          </a:prstGeom>
          <a:noFill/>
          <a:ln w="9525">
            <a:noFill/>
            <a:miter lim="800000"/>
            <a:headEnd/>
            <a:tailEnd/>
          </a:ln>
        </p:spPr>
      </p:pic>
      <p:pic>
        <p:nvPicPr>
          <p:cNvPr id="15371" name="Picture 12"/>
          <p:cNvPicPr>
            <a:picLocks noChangeAspect="1" noChangeArrowheads="1"/>
          </p:cNvPicPr>
          <p:nvPr/>
        </p:nvPicPr>
        <p:blipFill>
          <a:blip r:embed="rId8" cstate="print"/>
          <a:srcRect/>
          <a:stretch>
            <a:fillRect/>
          </a:stretch>
        </p:blipFill>
        <p:spPr bwMode="auto">
          <a:xfrm>
            <a:off x="6000750" y="5000625"/>
            <a:ext cx="900113" cy="571500"/>
          </a:xfrm>
          <a:prstGeom prst="rect">
            <a:avLst/>
          </a:prstGeom>
          <a:noFill/>
          <a:ln w="9525">
            <a:noFill/>
            <a:miter lim="800000"/>
            <a:headEnd/>
            <a:tailEnd/>
          </a:ln>
        </p:spPr>
      </p:pic>
      <p:pic>
        <p:nvPicPr>
          <p:cNvPr id="15372" name="Picture 14"/>
          <p:cNvPicPr>
            <a:picLocks noChangeAspect="1" noChangeArrowheads="1"/>
          </p:cNvPicPr>
          <p:nvPr/>
        </p:nvPicPr>
        <p:blipFill>
          <a:blip r:embed="rId9" cstate="print"/>
          <a:srcRect/>
          <a:stretch>
            <a:fillRect/>
          </a:stretch>
        </p:blipFill>
        <p:spPr bwMode="auto">
          <a:xfrm>
            <a:off x="7164288" y="5445224"/>
            <a:ext cx="642938" cy="500063"/>
          </a:xfrm>
          <a:prstGeom prst="rect">
            <a:avLst/>
          </a:prstGeom>
          <a:noFill/>
          <a:ln w="9525">
            <a:noFill/>
            <a:miter lim="800000"/>
            <a:headEnd/>
            <a:tailEnd/>
          </a:ln>
        </p:spPr>
      </p:pic>
      <p:sp>
        <p:nvSpPr>
          <p:cNvPr id="15373" name="Footer Placeholder 12"/>
          <p:cNvSpPr>
            <a:spLocks noGrp="1"/>
          </p:cNvSpPr>
          <p:nvPr>
            <p:ph type="ftr" sz="quarter" idx="11"/>
          </p:nvPr>
        </p:nvSpPr>
        <p:spPr bwMode="auto">
          <a:noFill/>
          <a:ln>
            <a:miter lim="800000"/>
            <a:headEnd/>
            <a:tailEnd/>
          </a:ln>
        </p:spPr>
        <p:txBody>
          <a:bodyPr/>
          <a:lstStyle/>
          <a:p>
            <a:r>
              <a:rPr lang="en-US"/>
              <a:t>Sofia, 28.10.10</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6EBC5D18-D639-4E6A-A397-A267F51CD06D}" type="slidenum">
              <a:rPr lang="ar-SA"/>
              <a:pPr>
                <a:defRPr/>
              </a:pPr>
              <a:t>6</a:t>
            </a:fld>
            <a:endParaRPr lang="en-US"/>
          </a:p>
        </p:txBody>
      </p:sp>
      <p:sp>
        <p:nvSpPr>
          <p:cNvPr id="16387" name="Rectangle 4"/>
          <p:cNvSpPr>
            <a:spLocks noGrp="1" noChangeArrowheads="1"/>
          </p:cNvSpPr>
          <p:nvPr>
            <p:ph type="body" idx="4294967295"/>
          </p:nvPr>
        </p:nvSpPr>
        <p:spPr>
          <a:xfrm>
            <a:off x="1042988" y="1628775"/>
            <a:ext cx="4033837" cy="4598988"/>
          </a:xfrm>
        </p:spPr>
        <p:txBody>
          <a:bodyPr/>
          <a:lstStyle/>
          <a:p>
            <a:pPr eaLnBrk="1" hangingPunct="1"/>
            <a:endParaRPr lang="en-US" dirty="0" smtClean="0"/>
          </a:p>
          <a:p>
            <a:pPr eaLnBrk="1" hangingPunct="1">
              <a:buFont typeface="Wingdings 2" pitchFamily="18" charset="2"/>
              <a:buNone/>
            </a:pPr>
            <a:endParaRPr lang="en-US" dirty="0" smtClean="0"/>
          </a:p>
          <a:p>
            <a:pPr eaLnBrk="1" hangingPunct="1">
              <a:buFont typeface="Wingdings 2" pitchFamily="18" charset="2"/>
              <a:buNone/>
            </a:pPr>
            <a:r>
              <a:rPr lang="en-US" dirty="0" smtClean="0"/>
              <a:t>          Academia</a:t>
            </a:r>
          </a:p>
          <a:p>
            <a:pPr lvl="1" eaLnBrk="1" hangingPunct="1"/>
            <a:r>
              <a:rPr lang="en-US" dirty="0" smtClean="0"/>
              <a:t>Academic freedom</a:t>
            </a:r>
          </a:p>
          <a:p>
            <a:pPr lvl="1" eaLnBrk="1" hangingPunct="1"/>
            <a:r>
              <a:rPr lang="en-US" dirty="0" smtClean="0"/>
              <a:t>Creative personnel</a:t>
            </a:r>
          </a:p>
          <a:p>
            <a:pPr lvl="1" eaLnBrk="1" hangingPunct="1"/>
            <a:r>
              <a:rPr lang="en-US" dirty="0" smtClean="0"/>
              <a:t>Working environment</a:t>
            </a:r>
          </a:p>
          <a:p>
            <a:pPr lvl="1" eaLnBrk="1" hangingPunct="1"/>
            <a:r>
              <a:rPr lang="en-US" dirty="0" smtClean="0"/>
              <a:t>Exposure to the world</a:t>
            </a:r>
          </a:p>
        </p:txBody>
      </p:sp>
      <p:sp>
        <p:nvSpPr>
          <p:cNvPr id="16388" name="Rectangle 5"/>
          <p:cNvSpPr>
            <a:spLocks noChangeArrowheads="1"/>
          </p:cNvSpPr>
          <p:nvPr/>
        </p:nvSpPr>
        <p:spPr bwMode="auto">
          <a:xfrm>
            <a:off x="5080000" y="1628775"/>
            <a:ext cx="4064000" cy="3671888"/>
          </a:xfrm>
          <a:prstGeom prst="rect">
            <a:avLst/>
          </a:prstGeom>
          <a:noFill/>
          <a:ln w="9525">
            <a:noFill/>
            <a:miter lim="800000"/>
            <a:headEnd/>
            <a:tailEnd/>
          </a:ln>
        </p:spPr>
        <p:txBody>
          <a:bodyPr/>
          <a:lstStyle/>
          <a:p>
            <a:pPr marL="273050" indent="-273050" algn="l">
              <a:spcBef>
                <a:spcPct val="20000"/>
              </a:spcBef>
              <a:buClr>
                <a:schemeClr val="accent1"/>
              </a:buClr>
              <a:buSzPct val="85000"/>
              <a:buFont typeface="Wingdings 2" pitchFamily="18" charset="2"/>
              <a:buChar char=""/>
            </a:pPr>
            <a:endParaRPr lang="en-US" sz="2700">
              <a:latin typeface="Georgia" pitchFamily="18" charset="0"/>
            </a:endParaRPr>
          </a:p>
          <a:p>
            <a:pPr marL="273050" indent="-273050" algn="l">
              <a:spcBef>
                <a:spcPct val="20000"/>
              </a:spcBef>
              <a:buClr>
                <a:schemeClr val="accent1"/>
              </a:buClr>
              <a:buSzPct val="85000"/>
              <a:buFont typeface="Wingdings 2" pitchFamily="18" charset="2"/>
              <a:buNone/>
            </a:pPr>
            <a:endParaRPr lang="en-US" sz="2700">
              <a:latin typeface="Georgia" pitchFamily="18" charset="0"/>
            </a:endParaRPr>
          </a:p>
          <a:p>
            <a:pPr marL="273050" indent="-273050" algn="l">
              <a:spcBef>
                <a:spcPct val="20000"/>
              </a:spcBef>
              <a:buClr>
                <a:schemeClr val="accent1"/>
              </a:buClr>
              <a:buSzPct val="85000"/>
              <a:buFont typeface="Wingdings 2" pitchFamily="18" charset="2"/>
              <a:buNone/>
            </a:pPr>
            <a:r>
              <a:rPr lang="en-US" sz="2700">
                <a:latin typeface="Georgia" pitchFamily="18" charset="0"/>
              </a:rPr>
              <a:t>        Industry</a:t>
            </a:r>
          </a:p>
          <a:p>
            <a:pPr marL="547688" lvl="1" indent="-273050" algn="l">
              <a:spcBef>
                <a:spcPct val="20000"/>
              </a:spcBef>
              <a:buClr>
                <a:schemeClr val="accent2"/>
              </a:buClr>
              <a:buSzPct val="70000"/>
              <a:buFont typeface="Wingdings" pitchFamily="2" charset="2"/>
              <a:buChar char=""/>
            </a:pPr>
            <a:r>
              <a:rPr lang="en-US" sz="2200">
                <a:solidFill>
                  <a:schemeClr val="tx2"/>
                </a:solidFill>
                <a:latin typeface="Georgia" pitchFamily="18" charset="0"/>
              </a:rPr>
              <a:t>Focused Activities</a:t>
            </a:r>
          </a:p>
          <a:p>
            <a:pPr marL="547688" lvl="1" indent="-273050" algn="l">
              <a:spcBef>
                <a:spcPct val="20000"/>
              </a:spcBef>
              <a:buClr>
                <a:schemeClr val="accent2"/>
              </a:buClr>
              <a:buSzPct val="70000"/>
              <a:buFont typeface="Wingdings" pitchFamily="2" charset="2"/>
              <a:buChar char=""/>
            </a:pPr>
            <a:r>
              <a:rPr lang="en-US" sz="2200">
                <a:solidFill>
                  <a:schemeClr val="tx2"/>
                </a:solidFill>
                <a:latin typeface="Georgia" pitchFamily="18" charset="0"/>
              </a:rPr>
              <a:t>Product Oriented</a:t>
            </a:r>
          </a:p>
          <a:p>
            <a:pPr marL="547688" lvl="1" indent="-273050" algn="l">
              <a:spcBef>
                <a:spcPct val="20000"/>
              </a:spcBef>
              <a:buClr>
                <a:schemeClr val="accent2"/>
              </a:buClr>
              <a:buSzPct val="70000"/>
              <a:buFont typeface="Wingdings" pitchFamily="2" charset="2"/>
              <a:buChar char=""/>
            </a:pPr>
            <a:r>
              <a:rPr lang="en-US" sz="2200">
                <a:solidFill>
                  <a:schemeClr val="tx2"/>
                </a:solidFill>
                <a:latin typeface="Georgia" pitchFamily="18" charset="0"/>
              </a:rPr>
              <a:t>Funding</a:t>
            </a:r>
          </a:p>
          <a:p>
            <a:pPr marL="547688" lvl="1" indent="-273050" algn="l">
              <a:spcBef>
                <a:spcPct val="20000"/>
              </a:spcBef>
              <a:buClr>
                <a:schemeClr val="accent2"/>
              </a:buClr>
              <a:buSzPct val="70000"/>
              <a:buFont typeface="Wingdings" pitchFamily="2" charset="2"/>
              <a:buChar char=""/>
            </a:pPr>
            <a:r>
              <a:rPr lang="en-US" sz="2200">
                <a:solidFill>
                  <a:schemeClr val="tx2"/>
                </a:solidFill>
                <a:latin typeface="Georgia" pitchFamily="18" charset="0"/>
              </a:rPr>
              <a:t>Demanding customer</a:t>
            </a:r>
          </a:p>
        </p:txBody>
      </p:sp>
      <p:pic>
        <p:nvPicPr>
          <p:cNvPr id="16389" name="Picture 6"/>
          <p:cNvPicPr>
            <a:picLocks noChangeAspect="1" noChangeArrowheads="1"/>
          </p:cNvPicPr>
          <p:nvPr/>
        </p:nvPicPr>
        <p:blipFill>
          <a:blip r:embed="rId2" cstate="print"/>
          <a:srcRect/>
          <a:stretch>
            <a:fillRect/>
          </a:stretch>
        </p:blipFill>
        <p:spPr bwMode="auto">
          <a:xfrm>
            <a:off x="2987675" y="188913"/>
            <a:ext cx="1150938" cy="1055687"/>
          </a:xfrm>
          <a:prstGeom prst="rect">
            <a:avLst/>
          </a:prstGeom>
          <a:noFill/>
          <a:ln w="9525">
            <a:noFill/>
            <a:miter lim="800000"/>
            <a:headEnd/>
            <a:tailEnd/>
          </a:ln>
        </p:spPr>
      </p:pic>
      <p:sp>
        <p:nvSpPr>
          <p:cNvPr id="66567" name="Rectangle 2"/>
          <p:cNvSpPr>
            <a:spLocks noGrp="1" noChangeArrowheads="1"/>
          </p:cNvSpPr>
          <p:nvPr>
            <p:ph type="title" idx="4294967295"/>
          </p:nvPr>
        </p:nvSpPr>
        <p:spPr>
          <a:xfrm>
            <a:off x="251520" y="404664"/>
            <a:ext cx="8534400" cy="936104"/>
          </a:xfrm>
        </p:spPr>
        <p:txBody>
          <a:bodyPr/>
          <a:lstStyle/>
          <a:p>
            <a:pPr algn="l" eaLnBrk="1" hangingPunct="1">
              <a:defRPr/>
            </a:pPr>
            <a:r>
              <a:rPr lang="en-US" sz="3600" b="1" dirty="0" smtClean="0">
                <a:solidFill>
                  <a:srgbClr val="FF9900"/>
                </a:solidFill>
                <a:effectLst>
                  <a:outerShdw blurRad="38100" dist="38100" dir="2700000" algn="tl">
                    <a:srgbClr val="000000"/>
                  </a:outerShdw>
                </a:effectLst>
              </a:rPr>
              <a:t>Bridging </a:t>
            </a:r>
            <a:br>
              <a:rPr lang="en-US" sz="3600" b="1" dirty="0" smtClean="0">
                <a:solidFill>
                  <a:srgbClr val="FF9900"/>
                </a:solidFill>
                <a:effectLst>
                  <a:outerShdw blurRad="38100" dist="38100" dir="2700000" algn="tl">
                    <a:srgbClr val="000000"/>
                  </a:outerShdw>
                </a:effectLst>
              </a:rPr>
            </a:br>
            <a:r>
              <a:rPr lang="en-US" sz="3600" b="1" dirty="0" smtClean="0">
                <a:solidFill>
                  <a:srgbClr val="FF9900"/>
                </a:solidFill>
                <a:effectLst>
                  <a:outerShdw blurRad="38100" dist="38100" dir="2700000" algn="tl">
                    <a:srgbClr val="000000"/>
                  </a:outerShdw>
                </a:effectLst>
              </a:rPr>
              <a:t>the Gap   </a:t>
            </a:r>
          </a:p>
        </p:txBody>
      </p:sp>
      <p:sp>
        <p:nvSpPr>
          <p:cNvPr id="16391" name="Oval 8"/>
          <p:cNvSpPr>
            <a:spLocks noChangeArrowheads="1"/>
          </p:cNvSpPr>
          <p:nvPr/>
        </p:nvSpPr>
        <p:spPr bwMode="auto">
          <a:xfrm>
            <a:off x="1042988" y="1916113"/>
            <a:ext cx="4319587" cy="3527425"/>
          </a:xfrm>
          <a:prstGeom prst="ellipse">
            <a:avLst/>
          </a:prstGeom>
          <a:noFill/>
          <a:ln w="9525">
            <a:solidFill>
              <a:schemeClr val="tx1"/>
            </a:solidFill>
            <a:round/>
            <a:headEnd/>
            <a:tailEnd/>
          </a:ln>
        </p:spPr>
        <p:txBody>
          <a:bodyPr wrap="none" anchor="ctr"/>
          <a:lstStyle/>
          <a:p>
            <a:endParaRPr lang="he-IL"/>
          </a:p>
        </p:txBody>
      </p:sp>
      <p:sp>
        <p:nvSpPr>
          <p:cNvPr id="16392" name="Oval 9"/>
          <p:cNvSpPr>
            <a:spLocks noChangeArrowheads="1"/>
          </p:cNvSpPr>
          <p:nvPr/>
        </p:nvSpPr>
        <p:spPr bwMode="auto">
          <a:xfrm>
            <a:off x="4427538" y="1916113"/>
            <a:ext cx="4319587" cy="3527425"/>
          </a:xfrm>
          <a:prstGeom prst="ellipse">
            <a:avLst/>
          </a:prstGeom>
          <a:noFill/>
          <a:ln w="9525">
            <a:solidFill>
              <a:schemeClr val="tx1"/>
            </a:solidFill>
            <a:round/>
            <a:headEnd/>
            <a:tailEnd/>
          </a:ln>
        </p:spPr>
        <p:txBody>
          <a:bodyPr wrap="none" anchor="ctr"/>
          <a:lstStyle/>
          <a:p>
            <a:endParaRPr lang="he-IL"/>
          </a:p>
        </p:txBody>
      </p:sp>
      <p:sp>
        <p:nvSpPr>
          <p:cNvPr id="16393" name="Footer Placeholder 8"/>
          <p:cNvSpPr>
            <a:spLocks noGrp="1"/>
          </p:cNvSpPr>
          <p:nvPr>
            <p:ph type="ftr" sz="quarter" idx="11"/>
          </p:nvPr>
        </p:nvSpPr>
        <p:spPr bwMode="auto">
          <a:noFill/>
          <a:ln>
            <a:miter lim="800000"/>
            <a:headEnd/>
            <a:tailEnd/>
          </a:ln>
        </p:spPr>
        <p:txBody>
          <a:bodyPr/>
          <a:lstStyle/>
          <a:p>
            <a:r>
              <a:rPr lang="en-US"/>
              <a:t>Sofia, 28.10.10</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e-IL"/>
          </a:p>
        </p:txBody>
      </p:sp>
      <p:sp>
        <p:nvSpPr>
          <p:cNvPr id="3" name="Content Placeholder 2"/>
          <p:cNvSpPr>
            <a:spLocks noGrp="1"/>
          </p:cNvSpPr>
          <p:nvPr>
            <p:ph sz="quarter" idx="1"/>
          </p:nvPr>
        </p:nvSpPr>
        <p:spPr>
          <a:xfrm>
            <a:off x="301752" y="2204864"/>
            <a:ext cx="8503920" cy="3672408"/>
          </a:xfrm>
        </p:spPr>
        <p:txBody>
          <a:bodyPr/>
          <a:lstStyle/>
          <a:p>
            <a:pPr algn="ctr">
              <a:buNone/>
            </a:pPr>
            <a:r>
              <a:rPr lang="en-US" sz="6000" dirty="0" smtClean="0">
                <a:solidFill>
                  <a:srgbClr val="FF9900"/>
                </a:solidFill>
                <a:effectLst>
                  <a:outerShdw blurRad="38100" dist="38100" dir="2700000" algn="tl">
                    <a:srgbClr val="000000"/>
                  </a:outerShdw>
                </a:effectLst>
              </a:rPr>
              <a:t>Governmental Driven </a:t>
            </a:r>
            <a:br>
              <a:rPr lang="en-US" sz="6000" dirty="0" smtClean="0">
                <a:solidFill>
                  <a:srgbClr val="FF9900"/>
                </a:solidFill>
                <a:effectLst>
                  <a:outerShdw blurRad="38100" dist="38100" dir="2700000" algn="tl">
                    <a:srgbClr val="000000"/>
                  </a:outerShdw>
                </a:effectLst>
              </a:rPr>
            </a:br>
            <a:r>
              <a:rPr lang="en-US" sz="6000" dirty="0" smtClean="0">
                <a:solidFill>
                  <a:srgbClr val="FF9900"/>
                </a:solidFill>
                <a:effectLst>
                  <a:outerShdw blurRad="38100" dist="38100" dir="2700000" algn="tl">
                    <a:srgbClr val="000000"/>
                  </a:outerShdw>
                </a:effectLst>
              </a:rPr>
              <a:t>Initiatives</a:t>
            </a:r>
            <a:endParaRPr lang="he-IL" sz="6000" dirty="0"/>
          </a:p>
        </p:txBody>
      </p:sp>
      <p:sp>
        <p:nvSpPr>
          <p:cNvPr id="4" name="Footer Placeholder 3"/>
          <p:cNvSpPr>
            <a:spLocks noGrp="1"/>
          </p:cNvSpPr>
          <p:nvPr>
            <p:ph type="ftr" sz="quarter" idx="11"/>
          </p:nvPr>
        </p:nvSpPr>
        <p:spPr/>
        <p:txBody>
          <a:bodyPr/>
          <a:lstStyle/>
          <a:p>
            <a:pPr>
              <a:defRPr/>
            </a:pPr>
            <a:r>
              <a:rPr lang="en-US" smtClean="0"/>
              <a:t>Sofia, 28.10.10</a:t>
            </a:r>
            <a:endParaRPr lang="en-US"/>
          </a:p>
        </p:txBody>
      </p:sp>
      <p:sp>
        <p:nvSpPr>
          <p:cNvPr id="5" name="Slide Number Placeholder 4"/>
          <p:cNvSpPr>
            <a:spLocks noGrp="1"/>
          </p:cNvSpPr>
          <p:nvPr>
            <p:ph type="sldNum" sz="quarter" idx="12"/>
          </p:nvPr>
        </p:nvSpPr>
        <p:spPr/>
        <p:txBody>
          <a:bodyPr/>
          <a:lstStyle/>
          <a:p>
            <a:pPr>
              <a:defRPr/>
            </a:pPr>
            <a:fld id="{F1052567-EE1A-4A6B-B819-B9D8C100452B}" type="slidenum">
              <a:rPr lang="ar-SA"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8E749394-8D0F-464D-8FEC-3FAEE4BEA87B}" type="slidenum">
              <a:rPr lang="ar-SA"/>
              <a:pPr>
                <a:defRPr/>
              </a:pPr>
              <a:t>8</a:t>
            </a:fld>
            <a:endParaRPr lang="en-US"/>
          </a:p>
        </p:txBody>
      </p:sp>
      <p:sp>
        <p:nvSpPr>
          <p:cNvPr id="18434" name="Rectangle 2"/>
          <p:cNvSpPr>
            <a:spLocks noGrp="1" noChangeArrowheads="1"/>
          </p:cNvSpPr>
          <p:nvPr>
            <p:ph type="title"/>
          </p:nvPr>
        </p:nvSpPr>
        <p:spPr>
          <a:xfrm>
            <a:off x="179512" y="404664"/>
            <a:ext cx="8534400" cy="758825"/>
          </a:xfrm>
        </p:spPr>
        <p:txBody>
          <a:bodyPr/>
          <a:lstStyle/>
          <a:p>
            <a:pPr algn="l" eaLnBrk="1" hangingPunct="1">
              <a:defRPr/>
            </a:pPr>
            <a:r>
              <a:rPr lang="en-US" dirty="0" smtClean="0">
                <a:solidFill>
                  <a:srgbClr val="FF9900"/>
                </a:solidFill>
                <a:effectLst>
                  <a:outerShdw blurRad="38100" dist="38100" dir="2700000" algn="tl">
                    <a:srgbClr val="000000"/>
                  </a:outerShdw>
                </a:effectLst>
              </a:rPr>
              <a:t>Governmental Driven </a:t>
            </a:r>
            <a:br>
              <a:rPr lang="en-US" dirty="0" smtClean="0">
                <a:solidFill>
                  <a:srgbClr val="FF9900"/>
                </a:solidFill>
                <a:effectLst>
                  <a:outerShdw blurRad="38100" dist="38100" dir="2700000" algn="tl">
                    <a:srgbClr val="000000"/>
                  </a:outerShdw>
                </a:effectLst>
              </a:rPr>
            </a:br>
            <a:r>
              <a:rPr lang="en-US" dirty="0" smtClean="0">
                <a:solidFill>
                  <a:srgbClr val="FF9900"/>
                </a:solidFill>
                <a:effectLst>
                  <a:outerShdw blurRad="38100" dist="38100" dir="2700000" algn="tl">
                    <a:srgbClr val="000000"/>
                  </a:outerShdw>
                </a:effectLst>
              </a:rPr>
              <a:t>Initiatives</a:t>
            </a:r>
          </a:p>
        </p:txBody>
      </p:sp>
      <p:sp>
        <p:nvSpPr>
          <p:cNvPr id="17412" name="Rectangle 3"/>
          <p:cNvSpPr>
            <a:spLocks noGrp="1" noChangeArrowheads="1"/>
          </p:cNvSpPr>
          <p:nvPr>
            <p:ph sz="quarter" idx="1"/>
          </p:nvPr>
        </p:nvSpPr>
        <p:spPr>
          <a:xfrm>
            <a:off x="357188" y="3284985"/>
            <a:ext cx="8305800" cy="2304256"/>
          </a:xfrm>
        </p:spPr>
        <p:txBody>
          <a:bodyPr/>
          <a:lstStyle/>
          <a:p>
            <a:pPr algn="ctr" eaLnBrk="1" hangingPunct="1">
              <a:buFont typeface="Wingdings" pitchFamily="2" charset="2"/>
              <a:buNone/>
            </a:pPr>
            <a:endParaRPr lang="en-US" dirty="0" smtClean="0"/>
          </a:p>
          <a:p>
            <a:pPr eaLnBrk="1" hangingPunct="1">
              <a:buFont typeface="Wingdings" pitchFamily="2" charset="2"/>
              <a:buNone/>
            </a:pPr>
            <a:r>
              <a:rPr lang="en-US" dirty="0" smtClean="0">
                <a:latin typeface="Comic Sans MS" pitchFamily="66" charset="0"/>
              </a:rPr>
              <a:t>In 2008, national expenditure on civilian R&amp;D in Israel was </a:t>
            </a:r>
            <a:r>
              <a:rPr lang="en-US" b="1" dirty="0" smtClean="0">
                <a:solidFill>
                  <a:srgbClr val="002060"/>
                </a:solidFill>
                <a:latin typeface="Comic Sans MS" pitchFamily="66" charset="0"/>
              </a:rPr>
              <a:t>4.7%</a:t>
            </a:r>
            <a:r>
              <a:rPr lang="en-US" dirty="0" smtClean="0">
                <a:solidFill>
                  <a:srgbClr val="002060"/>
                </a:solidFill>
                <a:latin typeface="Comic Sans MS" pitchFamily="66" charset="0"/>
              </a:rPr>
              <a:t> </a:t>
            </a:r>
            <a:r>
              <a:rPr lang="en-US" dirty="0" smtClean="0">
                <a:latin typeface="Comic Sans MS" pitchFamily="66" charset="0"/>
              </a:rPr>
              <a:t>of the GDP. Higher than in all  countries that are members of the OECD</a:t>
            </a:r>
            <a:r>
              <a:rPr lang="en-US" baseline="30000" dirty="0" smtClean="0">
                <a:latin typeface="Comic Sans MS" pitchFamily="66" charset="0"/>
              </a:rPr>
              <a:t>1</a:t>
            </a:r>
            <a:r>
              <a:rPr lang="en-US" dirty="0" smtClean="0">
                <a:latin typeface="Comic Sans MS" pitchFamily="66" charset="0"/>
              </a:rPr>
              <a:t>.</a:t>
            </a:r>
          </a:p>
        </p:txBody>
      </p:sp>
      <p:sp>
        <p:nvSpPr>
          <p:cNvPr id="17413" name="Text Box 5"/>
          <p:cNvSpPr txBox="1">
            <a:spLocks noChangeArrowheads="1"/>
          </p:cNvSpPr>
          <p:nvPr/>
        </p:nvSpPr>
        <p:spPr bwMode="auto">
          <a:xfrm>
            <a:off x="285750" y="6357938"/>
            <a:ext cx="3024188" cy="366712"/>
          </a:xfrm>
          <a:prstGeom prst="rect">
            <a:avLst/>
          </a:prstGeom>
          <a:noFill/>
          <a:ln w="9525">
            <a:noFill/>
            <a:miter lim="800000"/>
            <a:headEnd/>
            <a:tailEnd/>
          </a:ln>
        </p:spPr>
        <p:txBody>
          <a:bodyPr>
            <a:spAutoFit/>
          </a:bodyPr>
          <a:lstStyle/>
          <a:p>
            <a:pPr>
              <a:spcBef>
                <a:spcPct val="50000"/>
              </a:spcBef>
            </a:pPr>
            <a:r>
              <a:rPr lang="en-US" sz="1200" baseline="30000"/>
              <a:t>1</a:t>
            </a:r>
            <a:r>
              <a:rPr lang="en-US" sz="1200"/>
              <a:t>Central</a:t>
            </a:r>
            <a:r>
              <a:rPr lang="en-US"/>
              <a:t> </a:t>
            </a:r>
            <a:r>
              <a:rPr lang="en-US" sz="1200"/>
              <a:t>Bureau of Statistics</a:t>
            </a:r>
          </a:p>
        </p:txBody>
      </p:sp>
      <p:sp>
        <p:nvSpPr>
          <p:cNvPr id="6" name="Rectangle 5"/>
          <p:cNvSpPr/>
          <p:nvPr/>
        </p:nvSpPr>
        <p:spPr>
          <a:xfrm>
            <a:off x="642938" y="1928812"/>
            <a:ext cx="7929562" cy="1421928"/>
          </a:xfrm>
          <a:prstGeom prst="rect">
            <a:avLst/>
          </a:prstGeom>
        </p:spPr>
        <p:txBody>
          <a:bodyPr wrap="square">
            <a:spAutoFit/>
          </a:bodyPr>
          <a:lstStyle/>
          <a:p>
            <a:pPr lvl="1" algn="l">
              <a:lnSpc>
                <a:spcPct val="80000"/>
              </a:lnSpc>
              <a:defRPr/>
            </a:pPr>
            <a:r>
              <a:rPr lang="en-US" sz="3600" dirty="0">
                <a:latin typeface="Comic Sans MS" pitchFamily="66" charset="0"/>
                <a:cs typeface="+mn-cs"/>
              </a:rPr>
              <a:t>Government </a:t>
            </a:r>
            <a:r>
              <a:rPr lang="en-US" sz="3600" dirty="0" smtClean="0">
                <a:latin typeface="Comic Sans MS" pitchFamily="66" charset="0"/>
                <a:cs typeface="+mn-cs"/>
              </a:rPr>
              <a:t>expenditure </a:t>
            </a:r>
            <a:r>
              <a:rPr lang="en-US" sz="3600" dirty="0">
                <a:latin typeface="Comic Sans MS" pitchFamily="66" charset="0"/>
                <a:cs typeface="+mn-cs"/>
              </a:rPr>
              <a:t>on civilian R&amp;D amounted to about </a:t>
            </a:r>
            <a:r>
              <a:rPr lang="en-US" sz="3600" b="1" dirty="0">
                <a:solidFill>
                  <a:srgbClr val="002060"/>
                </a:solidFill>
                <a:latin typeface="Comic Sans MS" pitchFamily="66" charset="0"/>
                <a:cs typeface="+mn-cs"/>
              </a:rPr>
              <a:t>NIS 4.9 billion in </a:t>
            </a:r>
            <a:r>
              <a:rPr lang="en-US" sz="3600" b="1" dirty="0" smtClean="0">
                <a:solidFill>
                  <a:srgbClr val="002060"/>
                </a:solidFill>
                <a:latin typeface="Comic Sans MS" pitchFamily="66" charset="0"/>
                <a:cs typeface="+mn-cs"/>
              </a:rPr>
              <a:t>2009</a:t>
            </a:r>
            <a:endParaRPr lang="en-US" sz="3600" dirty="0">
              <a:latin typeface="Comic Sans MS" pitchFamily="66" charset="0"/>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9A625A4B-C8AA-4B1B-8BFB-C4C4D2123631}" type="slidenum">
              <a:rPr lang="ar-SA"/>
              <a:pPr>
                <a:defRPr/>
              </a:pPr>
              <a:t>9</a:t>
            </a:fld>
            <a:endParaRPr lang="en-US"/>
          </a:p>
        </p:txBody>
      </p:sp>
      <p:sp>
        <p:nvSpPr>
          <p:cNvPr id="1028" name="Title 1"/>
          <p:cNvSpPr>
            <a:spLocks noGrp="1"/>
          </p:cNvSpPr>
          <p:nvPr>
            <p:ph type="title"/>
          </p:nvPr>
        </p:nvSpPr>
        <p:spPr>
          <a:ln>
            <a:solidFill>
              <a:schemeClr val="bg1"/>
            </a:solidFill>
          </a:ln>
        </p:spPr>
        <p:txBody>
          <a:bodyPr/>
          <a:lstStyle/>
          <a:p>
            <a:pPr algn="l" eaLnBrk="1" hangingPunct="1"/>
            <a:r>
              <a:rPr lang="en-US" dirty="0" smtClean="0">
                <a:solidFill>
                  <a:srgbClr val="7B9899"/>
                </a:solidFill>
              </a:rPr>
              <a:t>   </a:t>
            </a:r>
            <a:r>
              <a:rPr lang="en-US" sz="3600" b="1" dirty="0" smtClean="0">
                <a:solidFill>
                  <a:srgbClr val="FF9900"/>
                </a:solidFill>
              </a:rPr>
              <a:t>% R&amp;D of GDP</a:t>
            </a:r>
            <a:endParaRPr lang="he-IL" sz="3600" b="1" dirty="0" smtClean="0">
              <a:solidFill>
                <a:srgbClr val="FF9900"/>
              </a:solidFill>
            </a:endParaRPr>
          </a:p>
        </p:txBody>
      </p:sp>
      <p:graphicFrame>
        <p:nvGraphicFramePr>
          <p:cNvPr id="1026" name="Content Placeholder 4"/>
          <p:cNvGraphicFramePr>
            <a:graphicFrameLocks/>
          </p:cNvGraphicFramePr>
          <p:nvPr/>
        </p:nvGraphicFramePr>
        <p:xfrm>
          <a:off x="251520" y="1556792"/>
          <a:ext cx="8504238" cy="4572000"/>
        </p:xfrm>
        <a:graphic>
          <a:graphicData uri="http://schemas.openxmlformats.org/presentationml/2006/ole">
            <p:oleObj spid="_x0000_s1026" r:id="rId3" imgW="8510754" imgH="4572396" progId="Excel.Sheet.8">
              <p:embed/>
            </p:oleObj>
          </a:graphicData>
        </a:graphic>
      </p:graphicFrame>
      <p:sp>
        <p:nvSpPr>
          <p:cNvPr id="1029" name="Footer Placeholder 4"/>
          <p:cNvSpPr>
            <a:spLocks noGrp="1"/>
          </p:cNvSpPr>
          <p:nvPr>
            <p:ph type="ftr" sz="quarter" idx="11"/>
          </p:nvPr>
        </p:nvSpPr>
        <p:spPr bwMode="auto">
          <a:noFill/>
          <a:ln>
            <a:miter lim="800000"/>
            <a:headEnd/>
            <a:tailEnd/>
          </a:ln>
        </p:spPr>
        <p:txBody>
          <a:bodyPr/>
          <a:lstStyle/>
          <a:p>
            <a:r>
              <a:rPr lang="en-US"/>
              <a:t>Sofia, 28.10.10</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2204</TotalTime>
  <Words>1535</Words>
  <Application>Microsoft Office PowerPoint</Application>
  <PresentationFormat>On-screen Show (4:3)</PresentationFormat>
  <Paragraphs>214</Paragraphs>
  <Slides>28</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28</vt:i4>
      </vt:variant>
    </vt:vector>
  </HeadingPairs>
  <TitlesOfParts>
    <vt:vector size="31" baseType="lpstr">
      <vt:lpstr>Civic</vt:lpstr>
      <vt:lpstr>Module</vt:lpstr>
      <vt:lpstr>Microsoft Office Excel 97-2003 Worksheet</vt:lpstr>
      <vt:lpstr>Academia-Industry   Cooperation and TT</vt:lpstr>
      <vt:lpstr>Academia-Industry Cooperation and TT The Israeli Experience </vt:lpstr>
      <vt:lpstr>The Record</vt:lpstr>
      <vt:lpstr>The Record</vt:lpstr>
      <vt:lpstr>Synergy Between  Academia and Industry</vt:lpstr>
      <vt:lpstr>Bridging  the Gap   </vt:lpstr>
      <vt:lpstr>Slide 7</vt:lpstr>
      <vt:lpstr>Governmental Driven  Initiatives</vt:lpstr>
      <vt:lpstr>   % R&amp;D of GDP</vt:lpstr>
      <vt:lpstr>Governmental Driven Initiatives </vt:lpstr>
      <vt:lpstr>Governmental Driven Initiatives </vt:lpstr>
      <vt:lpstr>Governmental Driven Initiatives </vt:lpstr>
      <vt:lpstr>Governmental Driven Initiatives </vt:lpstr>
      <vt:lpstr>Governmental Driven Initiatives </vt:lpstr>
      <vt:lpstr>Slide 15</vt:lpstr>
      <vt:lpstr>Academia Driven Initiatives </vt:lpstr>
      <vt:lpstr>Academia Driven Initiatives </vt:lpstr>
      <vt:lpstr>Slide 18</vt:lpstr>
      <vt:lpstr>Success Stories</vt:lpstr>
      <vt:lpstr>Success Stories</vt:lpstr>
      <vt:lpstr>Success Stories</vt:lpstr>
      <vt:lpstr>Success Stories</vt:lpstr>
      <vt:lpstr>Success Stories</vt:lpstr>
      <vt:lpstr>Success Stories</vt:lpstr>
      <vt:lpstr>Success Stories</vt:lpstr>
      <vt:lpstr>Success Stories</vt:lpstr>
      <vt:lpstr>Success Stories</vt:lpstr>
      <vt:lpstr>Success Stories</vt:lpstr>
    </vt:vector>
  </TitlesOfParts>
  <Company>almacg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TELFONA</dc:title>
  <dc:creator>isser</dc:creator>
  <cp:lastModifiedBy>Dessy</cp:lastModifiedBy>
  <cp:revision>184</cp:revision>
  <dcterms:created xsi:type="dcterms:W3CDTF">2004-01-08T16:05:04Z</dcterms:created>
  <dcterms:modified xsi:type="dcterms:W3CDTF">2010-10-27T05:31:56Z</dcterms:modified>
</cp:coreProperties>
</file>