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5A39-2177-40DB-A5E5-94466CCB93A8}" type="datetimeFigureOut">
              <a:rPr lang="bg-BG" smtClean="0"/>
              <a:pPr/>
              <a:t>26.10.2010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DF62543-6423-438E-915E-F5E8F070407A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5A39-2177-40DB-A5E5-94466CCB93A8}" type="datetimeFigureOut">
              <a:rPr lang="bg-BG" smtClean="0"/>
              <a:pPr/>
              <a:t>26.10.2010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2543-6423-438E-915E-F5E8F070407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5A39-2177-40DB-A5E5-94466CCB93A8}" type="datetimeFigureOut">
              <a:rPr lang="bg-BG" smtClean="0"/>
              <a:pPr/>
              <a:t>26.10.2010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2543-6423-438E-915E-F5E8F070407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5A39-2177-40DB-A5E5-94466CCB93A8}" type="datetimeFigureOut">
              <a:rPr lang="bg-BG" smtClean="0"/>
              <a:pPr/>
              <a:t>26.10.2010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2543-6423-438E-915E-F5E8F070407A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5A39-2177-40DB-A5E5-94466CCB93A8}" type="datetimeFigureOut">
              <a:rPr lang="bg-BG" smtClean="0"/>
              <a:pPr/>
              <a:t>26.10.2010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bg-BG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DF62543-6423-438E-915E-F5E8F070407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5A39-2177-40DB-A5E5-94466CCB93A8}" type="datetimeFigureOut">
              <a:rPr lang="bg-BG" smtClean="0"/>
              <a:pPr/>
              <a:t>26.10.2010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2543-6423-438E-915E-F5E8F070407A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5A39-2177-40DB-A5E5-94466CCB93A8}" type="datetimeFigureOut">
              <a:rPr lang="bg-BG" smtClean="0"/>
              <a:pPr/>
              <a:t>26.10.2010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2543-6423-438E-915E-F5E8F070407A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5A39-2177-40DB-A5E5-94466CCB93A8}" type="datetimeFigureOut">
              <a:rPr lang="bg-BG" smtClean="0"/>
              <a:pPr/>
              <a:t>26.10.2010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2543-6423-438E-915E-F5E8F070407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5A39-2177-40DB-A5E5-94466CCB93A8}" type="datetimeFigureOut">
              <a:rPr lang="bg-BG" smtClean="0"/>
              <a:pPr/>
              <a:t>26.10.2010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2543-6423-438E-915E-F5E8F070407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5A39-2177-40DB-A5E5-94466CCB93A8}" type="datetimeFigureOut">
              <a:rPr lang="bg-BG" smtClean="0"/>
              <a:pPr/>
              <a:t>26.10.2010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2543-6423-438E-915E-F5E8F070407A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5A39-2177-40DB-A5E5-94466CCB93A8}" type="datetimeFigureOut">
              <a:rPr lang="bg-BG" smtClean="0"/>
              <a:pPr/>
              <a:t>26.10.2010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DF62543-6423-438E-915E-F5E8F070407A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81D5A39-2177-40DB-A5E5-94466CCB93A8}" type="datetimeFigureOut">
              <a:rPr lang="bg-BG" smtClean="0"/>
              <a:pPr/>
              <a:t>26.10.2010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DF62543-6423-438E-915E-F5E8F070407A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tx1"/>
                </a:solidFill>
              </a:rPr>
              <a:t>Златина Карова</a:t>
            </a:r>
          </a:p>
          <a:p>
            <a:r>
              <a:rPr lang="en-US" dirty="0" smtClean="0"/>
              <a:t>zkarova@tto.uni-sofia.bg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Център за трансфер на технологии</a:t>
            </a:r>
            <a:br>
              <a:rPr lang="bg-BG" dirty="0" smtClean="0"/>
            </a:br>
            <a:r>
              <a:rPr lang="bg-BG" dirty="0" smtClean="0"/>
              <a:t>НИС  НА СУ “СВ. Климент Охридски”</a:t>
            </a:r>
            <a:endParaRPr lang="bg-B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8712968" cy="525658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/>
            <a:r>
              <a:rPr lang="bg-BG" b="1" dirty="0" smtClean="0">
                <a:solidFill>
                  <a:schemeClr val="tx1"/>
                </a:solidFill>
              </a:rPr>
              <a:t>Какво </a:t>
            </a:r>
            <a:r>
              <a:rPr lang="bg-BG" b="1" u="sng" dirty="0" smtClean="0">
                <a:solidFill>
                  <a:schemeClr val="tx1"/>
                </a:solidFill>
              </a:rPr>
              <a:t>Не </a:t>
            </a:r>
            <a:r>
              <a:rPr lang="bg-BG" b="1" u="sng" dirty="0" smtClean="0">
                <a:solidFill>
                  <a:schemeClr val="tx1"/>
                </a:solidFill>
              </a:rPr>
              <a:t>ТРЯБВА </a:t>
            </a:r>
            <a:r>
              <a:rPr lang="bg-BG" b="1" dirty="0" smtClean="0">
                <a:solidFill>
                  <a:schemeClr val="tx1"/>
                </a:solidFill>
              </a:rPr>
              <a:t>ДА </a:t>
            </a:r>
            <a:r>
              <a:rPr lang="bg-BG" b="1" dirty="0" smtClean="0">
                <a:solidFill>
                  <a:schemeClr val="tx1"/>
                </a:solidFill>
              </a:rPr>
              <a:t>прави ЕДИН ЦТТ</a:t>
            </a:r>
            <a:r>
              <a:rPr lang="en-US" b="1" dirty="0" smtClean="0">
                <a:solidFill>
                  <a:schemeClr val="tx1"/>
                </a:solidFill>
              </a:rPr>
              <a:t>: </a:t>
            </a:r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•</a:t>
            </a:r>
            <a:r>
              <a:rPr lang="bg-BG" sz="2800" dirty="0" smtClean="0">
                <a:solidFill>
                  <a:schemeClr val="tx1"/>
                </a:solidFill>
              </a:rPr>
              <a:t>Да се </a:t>
            </a:r>
            <a:r>
              <a:rPr lang="bg-BG" sz="2800" dirty="0" smtClean="0">
                <a:solidFill>
                  <a:schemeClr val="tx1"/>
                </a:solidFill>
              </a:rPr>
              <a:t>з</a:t>
            </a:r>
            <a:r>
              <a:rPr lang="bg-BG" sz="2800" dirty="0" smtClean="0">
                <a:solidFill>
                  <a:schemeClr val="tx1"/>
                </a:solidFill>
              </a:rPr>
              <a:t>анимава с </a:t>
            </a:r>
            <a:r>
              <a:rPr lang="bg-BG" sz="2800" dirty="0" smtClean="0">
                <a:solidFill>
                  <a:schemeClr val="tx1"/>
                </a:solidFill>
              </a:rPr>
              <a:t>предкомерсиализационно проучване или планиране и др.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	–</a:t>
            </a:r>
            <a:r>
              <a:rPr lang="bg-BG" sz="2200" dirty="0" smtClean="0">
                <a:solidFill>
                  <a:schemeClr val="tx1"/>
                </a:solidFill>
              </a:rPr>
              <a:t>да търси и намира </a:t>
            </a:r>
            <a:r>
              <a:rPr lang="bg-BG" sz="2200" dirty="0" smtClean="0">
                <a:solidFill>
                  <a:schemeClr val="tx1"/>
                </a:solidFill>
              </a:rPr>
              <a:t>средства за </a:t>
            </a:r>
            <a:r>
              <a:rPr lang="bg-BG" sz="2200" dirty="0" smtClean="0">
                <a:solidFill>
                  <a:schemeClr val="tx1"/>
                </a:solidFill>
              </a:rPr>
              <a:t>проучвания</a:t>
            </a:r>
            <a:endParaRPr lang="en-US" sz="2200" dirty="0">
              <a:solidFill>
                <a:schemeClr val="tx1"/>
              </a:solidFill>
            </a:endParaRPr>
          </a:p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	–</a:t>
            </a:r>
            <a:r>
              <a:rPr lang="bg-BG" sz="2200" dirty="0" smtClean="0">
                <a:solidFill>
                  <a:schemeClr val="tx1"/>
                </a:solidFill>
              </a:rPr>
              <a:t>да изгражда платформи </a:t>
            </a:r>
            <a:r>
              <a:rPr lang="bg-BG" sz="2200" dirty="0" smtClean="0">
                <a:solidFill>
                  <a:schemeClr val="tx1"/>
                </a:solidFill>
              </a:rPr>
              <a:t>за </a:t>
            </a:r>
            <a:r>
              <a:rPr lang="bg-BG" sz="2200" dirty="0" smtClean="0">
                <a:solidFill>
                  <a:schemeClr val="tx1"/>
                </a:solidFill>
              </a:rPr>
              <a:t>проучвания</a:t>
            </a:r>
            <a:endParaRPr lang="en-US" sz="2200" dirty="0">
              <a:solidFill>
                <a:schemeClr val="tx1"/>
              </a:solidFill>
            </a:endParaRPr>
          </a:p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	–</a:t>
            </a:r>
            <a:r>
              <a:rPr lang="bg-BG" sz="2200" dirty="0" smtClean="0">
                <a:solidFill>
                  <a:schemeClr val="tx1"/>
                </a:solidFill>
              </a:rPr>
              <a:t>да изгражда партньорства  за проучвания  </a:t>
            </a:r>
            <a:r>
              <a:rPr lang="bg-BG" sz="2200" dirty="0" smtClean="0">
                <a:solidFill>
                  <a:schemeClr val="tx1"/>
                </a:solidFill>
              </a:rPr>
              <a:t>освен </a:t>
            </a:r>
            <a:r>
              <a:rPr lang="bg-BG" sz="2200" dirty="0" smtClean="0">
                <a:solidFill>
                  <a:schemeClr val="tx1"/>
                </a:solidFill>
              </a:rPr>
              <a:t>в случаите на  съвместно  лицензиране</a:t>
            </a:r>
            <a:endParaRPr lang="en-US" sz="2200" dirty="0">
              <a:solidFill>
                <a:schemeClr val="tx1"/>
              </a:solidFill>
            </a:endParaRPr>
          </a:p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•</a:t>
            </a:r>
            <a:r>
              <a:rPr lang="bg-BG" sz="2800" dirty="0" smtClean="0">
                <a:solidFill>
                  <a:schemeClr val="tx1"/>
                </a:solidFill>
              </a:rPr>
              <a:t>Да се включва в </a:t>
            </a:r>
            <a:r>
              <a:rPr lang="bg-BG" sz="2800" dirty="0" smtClean="0">
                <a:solidFill>
                  <a:schemeClr val="tx1"/>
                </a:solidFill>
              </a:rPr>
              <a:t>трансфер на знания, които не са свързани с </a:t>
            </a:r>
            <a:r>
              <a:rPr lang="bg-BG" sz="2800" dirty="0" smtClean="0">
                <a:solidFill>
                  <a:schemeClr val="tx1"/>
                </a:solidFill>
              </a:rPr>
              <a:t>комерсиализация, като: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	•</a:t>
            </a:r>
            <a:r>
              <a:rPr lang="bg-BG" sz="2200" dirty="0" smtClean="0">
                <a:solidFill>
                  <a:schemeClr val="tx1"/>
                </a:solidFill>
              </a:rPr>
              <a:t>Действа </a:t>
            </a:r>
            <a:r>
              <a:rPr lang="bg-BG" sz="2200" dirty="0" smtClean="0">
                <a:solidFill>
                  <a:schemeClr val="tx1"/>
                </a:solidFill>
              </a:rPr>
              <a:t>като консултант </a:t>
            </a:r>
            <a:r>
              <a:rPr lang="bg-BG" sz="2200" dirty="0" smtClean="0">
                <a:solidFill>
                  <a:schemeClr val="tx1"/>
                </a:solidFill>
              </a:rPr>
              <a:t> - посредник</a:t>
            </a:r>
            <a:endParaRPr lang="en-US" sz="2200" dirty="0">
              <a:solidFill>
                <a:schemeClr val="tx1"/>
              </a:solidFill>
            </a:endParaRPr>
          </a:p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	•</a:t>
            </a:r>
            <a:r>
              <a:rPr lang="bg-BG" sz="2200" dirty="0" smtClean="0">
                <a:solidFill>
                  <a:schemeClr val="tx1"/>
                </a:solidFill>
              </a:rPr>
              <a:t>Участва в </a:t>
            </a:r>
            <a:r>
              <a:rPr lang="bg-BG" sz="2200" dirty="0" smtClean="0">
                <a:solidFill>
                  <a:schemeClr val="tx1"/>
                </a:solidFill>
              </a:rPr>
              <a:t>рисково финансиране</a:t>
            </a:r>
            <a:endParaRPr lang="en-US" sz="2200" dirty="0">
              <a:solidFill>
                <a:schemeClr val="tx1"/>
              </a:solidFill>
            </a:endParaRPr>
          </a:p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	•</a:t>
            </a:r>
            <a:r>
              <a:rPr lang="bg-BG" sz="2200" dirty="0" smtClean="0">
                <a:solidFill>
                  <a:schemeClr val="tx1"/>
                </a:solidFill>
              </a:rPr>
              <a:t>Управлява </a:t>
            </a:r>
            <a:r>
              <a:rPr lang="bg-BG" sz="2200" dirty="0" smtClean="0">
                <a:solidFill>
                  <a:schemeClr val="tx1"/>
                </a:solidFill>
              </a:rPr>
              <a:t>Инкубатори или </a:t>
            </a:r>
            <a:r>
              <a:rPr lang="bg-BG" sz="2200" dirty="0" smtClean="0">
                <a:solidFill>
                  <a:schemeClr val="tx1"/>
                </a:solidFill>
              </a:rPr>
              <a:t>други университетски структури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bg-BG" sz="2200" smtClean="0">
                <a:solidFill>
                  <a:schemeClr val="tx1"/>
                </a:solidFill>
              </a:rPr>
              <a:t> и проекти</a:t>
            </a:r>
            <a:endParaRPr lang="en-US" sz="2200" dirty="0">
              <a:solidFill>
                <a:schemeClr val="tx1"/>
              </a:solidFill>
            </a:endParaRPr>
          </a:p>
          <a:p>
            <a:pPr algn="l"/>
            <a:endParaRPr lang="bg-BG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5"/>
            <a:ext cx="7846640" cy="1008111"/>
          </a:xfrm>
        </p:spPr>
        <p:txBody>
          <a:bodyPr>
            <a:normAutofit fontScale="90000"/>
          </a:bodyPr>
          <a:lstStyle/>
          <a:p>
            <a:r>
              <a:rPr lang="bg-BG" b="1" cap="all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ИНОВАЦИИТЕ – среща на наука и бизнЕс в столичния град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36</TotalTime>
  <Words>38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Equity</vt:lpstr>
      <vt:lpstr>Център за трансфер на технологии НИС  НА СУ “СВ. Климент Охридски”</vt:lpstr>
      <vt:lpstr>ИНОВАЦИИТЕ – среща на наука и бизнЕс в столичния град </vt:lpstr>
    </vt:vector>
  </TitlesOfParts>
  <Company>SU "St. Kliment Ohridski"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Rumen Nikolov</dc:creator>
  <cp:lastModifiedBy>Rumen Nikolov</cp:lastModifiedBy>
  <cp:revision>11</cp:revision>
  <dcterms:created xsi:type="dcterms:W3CDTF">2010-10-26T12:21:26Z</dcterms:created>
  <dcterms:modified xsi:type="dcterms:W3CDTF">2010-10-26T15:22:03Z</dcterms:modified>
</cp:coreProperties>
</file>